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74" r:id="rId5"/>
    <p:sldId id="263" r:id="rId6"/>
    <p:sldId id="259" r:id="rId7"/>
    <p:sldId id="276" r:id="rId8"/>
    <p:sldId id="277" r:id="rId9"/>
    <p:sldId id="262" r:id="rId10"/>
    <p:sldId id="260" r:id="rId11"/>
    <p:sldId id="265" r:id="rId12"/>
    <p:sldId id="264" r:id="rId13"/>
    <p:sldId id="269" r:id="rId14"/>
    <p:sldId id="270" r:id="rId15"/>
    <p:sldId id="271" r:id="rId16"/>
    <p:sldId id="272" r:id="rId17"/>
    <p:sldId id="266" r:id="rId18"/>
    <p:sldId id="267" r:id="rId19"/>
    <p:sldId id="273" r:id="rId20"/>
    <p:sldId id="268" r:id="rId21"/>
  </p:sldIdLst>
  <p:sldSz cx="12192000" cy="6858000"/>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7" d="100"/>
          <a:sy n="97" d="100"/>
        </p:scale>
        <p:origin x="72"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6501EC-AF35-4A0E-9D6B-0E6529A0F4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NZ"/>
        </a:p>
      </dgm:t>
    </dgm:pt>
    <dgm:pt modelId="{84D02782-A43F-4DE8-803C-317788E17ABF}">
      <dgm:prSet phldrT="[Text]"/>
      <dgm:spPr/>
      <dgm:t>
        <a:bodyPr/>
        <a:lstStyle/>
        <a:p>
          <a:r>
            <a:rPr lang="en-NZ" dirty="0" smtClean="0"/>
            <a:t>Where do we want to get to?</a:t>
          </a:r>
          <a:endParaRPr lang="en-NZ" dirty="0"/>
        </a:p>
      </dgm:t>
    </dgm:pt>
    <dgm:pt modelId="{69026981-3347-40CA-8231-B91E1C06C848}" type="parTrans" cxnId="{B52ECF78-DFDD-4455-B21A-B753017825C6}">
      <dgm:prSet/>
      <dgm:spPr/>
      <dgm:t>
        <a:bodyPr/>
        <a:lstStyle/>
        <a:p>
          <a:endParaRPr lang="en-NZ"/>
        </a:p>
      </dgm:t>
    </dgm:pt>
    <dgm:pt modelId="{CEA12336-7856-4C71-89BA-128D474E4711}" type="sibTrans" cxnId="{B52ECF78-DFDD-4455-B21A-B753017825C6}">
      <dgm:prSet/>
      <dgm:spPr/>
      <dgm:t>
        <a:bodyPr/>
        <a:lstStyle/>
        <a:p>
          <a:endParaRPr lang="en-NZ"/>
        </a:p>
      </dgm:t>
    </dgm:pt>
    <dgm:pt modelId="{62418C10-46E6-4D58-BCDE-280C65EC8867}">
      <dgm:prSet phldrT="[Text]"/>
      <dgm:spPr/>
      <dgm:t>
        <a:bodyPr/>
        <a:lstStyle/>
        <a:p>
          <a:r>
            <a:rPr lang="en-NZ" dirty="0" smtClean="0"/>
            <a:t>What is stopping us from getting there?</a:t>
          </a:r>
          <a:endParaRPr lang="en-NZ" dirty="0"/>
        </a:p>
      </dgm:t>
    </dgm:pt>
    <dgm:pt modelId="{E659DCBC-A5A9-4708-83E1-BF88B897230C}" type="parTrans" cxnId="{A5F38814-2BC1-4A0F-A927-7E127B5A7A55}">
      <dgm:prSet/>
      <dgm:spPr/>
      <dgm:t>
        <a:bodyPr/>
        <a:lstStyle/>
        <a:p>
          <a:endParaRPr lang="en-NZ"/>
        </a:p>
      </dgm:t>
    </dgm:pt>
    <dgm:pt modelId="{DDBF102A-509D-4CEB-BCA8-F2430D79DC8F}" type="sibTrans" cxnId="{A5F38814-2BC1-4A0F-A927-7E127B5A7A55}">
      <dgm:prSet/>
      <dgm:spPr/>
      <dgm:t>
        <a:bodyPr/>
        <a:lstStyle/>
        <a:p>
          <a:endParaRPr lang="en-NZ"/>
        </a:p>
      </dgm:t>
    </dgm:pt>
    <dgm:pt modelId="{0A2AF3AF-CBA8-411D-B4D3-DAC3A9F057F1}">
      <dgm:prSet phldrT="[Text]"/>
      <dgm:spPr/>
      <dgm:t>
        <a:bodyPr/>
        <a:lstStyle/>
        <a:p>
          <a:r>
            <a:rPr lang="en-NZ" dirty="0" smtClean="0"/>
            <a:t>What can industry do? (What do we need, and why?)</a:t>
          </a:r>
        </a:p>
      </dgm:t>
    </dgm:pt>
    <dgm:pt modelId="{B7124B4F-4FBF-4F46-97CB-224BF69DF9AA}" type="parTrans" cxnId="{BDA9A29B-60C3-4B0C-8D06-4DAF3E0D2FE7}">
      <dgm:prSet/>
      <dgm:spPr/>
      <dgm:t>
        <a:bodyPr/>
        <a:lstStyle/>
        <a:p>
          <a:endParaRPr lang="en-NZ"/>
        </a:p>
      </dgm:t>
    </dgm:pt>
    <dgm:pt modelId="{A09E959D-B40F-49E1-A83F-A1200F8AF3C0}" type="sibTrans" cxnId="{BDA9A29B-60C3-4B0C-8D06-4DAF3E0D2FE7}">
      <dgm:prSet/>
      <dgm:spPr/>
      <dgm:t>
        <a:bodyPr/>
        <a:lstStyle/>
        <a:p>
          <a:endParaRPr lang="en-NZ"/>
        </a:p>
      </dgm:t>
    </dgm:pt>
    <dgm:pt modelId="{B0317221-DB79-42B7-A51B-72681BB8D655}">
      <dgm:prSet phldrT="[Text]"/>
      <dgm:spPr/>
      <dgm:t>
        <a:bodyPr/>
        <a:lstStyle/>
        <a:p>
          <a:r>
            <a:rPr lang="en-NZ" dirty="0" smtClean="0"/>
            <a:t>What can government do? (What do we need, and why?)</a:t>
          </a:r>
        </a:p>
      </dgm:t>
    </dgm:pt>
    <dgm:pt modelId="{90143EA6-7C56-4489-95B3-09CAF0C7553A}" type="parTrans" cxnId="{EAF5D61B-4AB5-4DB0-AC53-9B9F7EF0E0A2}">
      <dgm:prSet/>
      <dgm:spPr/>
      <dgm:t>
        <a:bodyPr/>
        <a:lstStyle/>
        <a:p>
          <a:endParaRPr lang="en-NZ"/>
        </a:p>
      </dgm:t>
    </dgm:pt>
    <dgm:pt modelId="{4D2AC80E-3F81-4DAF-AC61-540420440FC6}" type="sibTrans" cxnId="{EAF5D61B-4AB5-4DB0-AC53-9B9F7EF0E0A2}">
      <dgm:prSet/>
      <dgm:spPr/>
      <dgm:t>
        <a:bodyPr/>
        <a:lstStyle/>
        <a:p>
          <a:endParaRPr lang="en-NZ"/>
        </a:p>
      </dgm:t>
    </dgm:pt>
    <dgm:pt modelId="{A8AC14F5-7149-4D93-B70C-1BCB7455A882}" type="pres">
      <dgm:prSet presAssocID="{366501EC-AF35-4A0E-9D6B-0E6529A0F489}" presName="linear" presStyleCnt="0">
        <dgm:presLayoutVars>
          <dgm:dir/>
          <dgm:animLvl val="lvl"/>
          <dgm:resizeHandles val="exact"/>
        </dgm:presLayoutVars>
      </dgm:prSet>
      <dgm:spPr/>
      <dgm:t>
        <a:bodyPr/>
        <a:lstStyle/>
        <a:p>
          <a:endParaRPr lang="en-NZ"/>
        </a:p>
      </dgm:t>
    </dgm:pt>
    <dgm:pt modelId="{62365F22-571E-44F0-A0EA-80835672863E}" type="pres">
      <dgm:prSet presAssocID="{84D02782-A43F-4DE8-803C-317788E17ABF}" presName="parentLin" presStyleCnt="0"/>
      <dgm:spPr/>
    </dgm:pt>
    <dgm:pt modelId="{6585E1EF-D6D7-4C7D-B697-9E19B9291439}" type="pres">
      <dgm:prSet presAssocID="{84D02782-A43F-4DE8-803C-317788E17ABF}" presName="parentLeftMargin" presStyleLbl="node1" presStyleIdx="0" presStyleCnt="4"/>
      <dgm:spPr/>
      <dgm:t>
        <a:bodyPr/>
        <a:lstStyle/>
        <a:p>
          <a:endParaRPr lang="en-NZ"/>
        </a:p>
      </dgm:t>
    </dgm:pt>
    <dgm:pt modelId="{44AEEBE5-9CA4-4884-96A8-14C178247A73}" type="pres">
      <dgm:prSet presAssocID="{84D02782-A43F-4DE8-803C-317788E17ABF}" presName="parentText" presStyleLbl="node1" presStyleIdx="0" presStyleCnt="4">
        <dgm:presLayoutVars>
          <dgm:chMax val="0"/>
          <dgm:bulletEnabled val="1"/>
        </dgm:presLayoutVars>
      </dgm:prSet>
      <dgm:spPr/>
      <dgm:t>
        <a:bodyPr/>
        <a:lstStyle/>
        <a:p>
          <a:endParaRPr lang="en-NZ"/>
        </a:p>
      </dgm:t>
    </dgm:pt>
    <dgm:pt modelId="{D4DBF256-1380-49F6-BB5B-4DAADF7419E3}" type="pres">
      <dgm:prSet presAssocID="{84D02782-A43F-4DE8-803C-317788E17ABF}" presName="negativeSpace" presStyleCnt="0"/>
      <dgm:spPr/>
    </dgm:pt>
    <dgm:pt modelId="{A5B29AFC-959B-46ED-9E68-71966D96090A}" type="pres">
      <dgm:prSet presAssocID="{84D02782-A43F-4DE8-803C-317788E17ABF}" presName="childText" presStyleLbl="conFgAcc1" presStyleIdx="0" presStyleCnt="4">
        <dgm:presLayoutVars>
          <dgm:bulletEnabled val="1"/>
        </dgm:presLayoutVars>
      </dgm:prSet>
      <dgm:spPr/>
    </dgm:pt>
    <dgm:pt modelId="{7EDEC2F1-C8FC-4AAD-9B23-E210ACFACC48}" type="pres">
      <dgm:prSet presAssocID="{CEA12336-7856-4C71-89BA-128D474E4711}" presName="spaceBetweenRectangles" presStyleCnt="0"/>
      <dgm:spPr/>
    </dgm:pt>
    <dgm:pt modelId="{14CB8E63-DF31-4AEE-9F0A-8EA8FCE33977}" type="pres">
      <dgm:prSet presAssocID="{62418C10-46E6-4D58-BCDE-280C65EC8867}" presName="parentLin" presStyleCnt="0"/>
      <dgm:spPr/>
    </dgm:pt>
    <dgm:pt modelId="{D565DA2B-F152-4A0E-80BE-847049878C08}" type="pres">
      <dgm:prSet presAssocID="{62418C10-46E6-4D58-BCDE-280C65EC8867}" presName="parentLeftMargin" presStyleLbl="node1" presStyleIdx="0" presStyleCnt="4"/>
      <dgm:spPr/>
      <dgm:t>
        <a:bodyPr/>
        <a:lstStyle/>
        <a:p>
          <a:endParaRPr lang="en-NZ"/>
        </a:p>
      </dgm:t>
    </dgm:pt>
    <dgm:pt modelId="{DE553C66-C13D-4E92-A0E4-C9841EE2AF97}" type="pres">
      <dgm:prSet presAssocID="{62418C10-46E6-4D58-BCDE-280C65EC8867}" presName="parentText" presStyleLbl="node1" presStyleIdx="1" presStyleCnt="4">
        <dgm:presLayoutVars>
          <dgm:chMax val="0"/>
          <dgm:bulletEnabled val="1"/>
        </dgm:presLayoutVars>
      </dgm:prSet>
      <dgm:spPr/>
      <dgm:t>
        <a:bodyPr/>
        <a:lstStyle/>
        <a:p>
          <a:endParaRPr lang="en-NZ"/>
        </a:p>
      </dgm:t>
    </dgm:pt>
    <dgm:pt modelId="{983A6D06-89AC-40F0-A4A3-5D5351AE760A}" type="pres">
      <dgm:prSet presAssocID="{62418C10-46E6-4D58-BCDE-280C65EC8867}" presName="negativeSpace" presStyleCnt="0"/>
      <dgm:spPr/>
    </dgm:pt>
    <dgm:pt modelId="{9D7424F2-DF8C-48D5-9F79-88145EDE11CA}" type="pres">
      <dgm:prSet presAssocID="{62418C10-46E6-4D58-BCDE-280C65EC8867}" presName="childText" presStyleLbl="conFgAcc1" presStyleIdx="1" presStyleCnt="4">
        <dgm:presLayoutVars>
          <dgm:bulletEnabled val="1"/>
        </dgm:presLayoutVars>
      </dgm:prSet>
      <dgm:spPr/>
    </dgm:pt>
    <dgm:pt modelId="{55D91024-AA8A-4978-940C-D5C86E3DA228}" type="pres">
      <dgm:prSet presAssocID="{DDBF102A-509D-4CEB-BCA8-F2430D79DC8F}" presName="spaceBetweenRectangles" presStyleCnt="0"/>
      <dgm:spPr/>
    </dgm:pt>
    <dgm:pt modelId="{E8260D88-841D-4462-8D9D-D739050D52FB}" type="pres">
      <dgm:prSet presAssocID="{0A2AF3AF-CBA8-411D-B4D3-DAC3A9F057F1}" presName="parentLin" presStyleCnt="0"/>
      <dgm:spPr/>
    </dgm:pt>
    <dgm:pt modelId="{081E35A5-8E3A-420B-A27F-B8D46CD61443}" type="pres">
      <dgm:prSet presAssocID="{0A2AF3AF-CBA8-411D-B4D3-DAC3A9F057F1}" presName="parentLeftMargin" presStyleLbl="node1" presStyleIdx="1" presStyleCnt="4"/>
      <dgm:spPr/>
      <dgm:t>
        <a:bodyPr/>
        <a:lstStyle/>
        <a:p>
          <a:endParaRPr lang="en-NZ"/>
        </a:p>
      </dgm:t>
    </dgm:pt>
    <dgm:pt modelId="{DC1D3BFE-1FBB-4753-8D1E-9B198F571CDB}" type="pres">
      <dgm:prSet presAssocID="{0A2AF3AF-CBA8-411D-B4D3-DAC3A9F057F1}" presName="parentText" presStyleLbl="node1" presStyleIdx="2" presStyleCnt="4">
        <dgm:presLayoutVars>
          <dgm:chMax val="0"/>
          <dgm:bulletEnabled val="1"/>
        </dgm:presLayoutVars>
      </dgm:prSet>
      <dgm:spPr/>
      <dgm:t>
        <a:bodyPr/>
        <a:lstStyle/>
        <a:p>
          <a:endParaRPr lang="en-NZ"/>
        </a:p>
      </dgm:t>
    </dgm:pt>
    <dgm:pt modelId="{6462D78D-CED0-4C7F-8E43-ED4E1B725A80}" type="pres">
      <dgm:prSet presAssocID="{0A2AF3AF-CBA8-411D-B4D3-DAC3A9F057F1}" presName="negativeSpace" presStyleCnt="0"/>
      <dgm:spPr/>
    </dgm:pt>
    <dgm:pt modelId="{D94920D8-D517-49AB-97DC-3D49669BD14C}" type="pres">
      <dgm:prSet presAssocID="{0A2AF3AF-CBA8-411D-B4D3-DAC3A9F057F1}" presName="childText" presStyleLbl="conFgAcc1" presStyleIdx="2" presStyleCnt="4">
        <dgm:presLayoutVars>
          <dgm:bulletEnabled val="1"/>
        </dgm:presLayoutVars>
      </dgm:prSet>
      <dgm:spPr/>
    </dgm:pt>
    <dgm:pt modelId="{D8BC9EE0-A559-4B44-8CE6-B82F7FA12987}" type="pres">
      <dgm:prSet presAssocID="{A09E959D-B40F-49E1-A83F-A1200F8AF3C0}" presName="spaceBetweenRectangles" presStyleCnt="0"/>
      <dgm:spPr/>
    </dgm:pt>
    <dgm:pt modelId="{844FBFFA-E613-4CF4-95CC-280FC0F1BAD5}" type="pres">
      <dgm:prSet presAssocID="{B0317221-DB79-42B7-A51B-72681BB8D655}" presName="parentLin" presStyleCnt="0"/>
      <dgm:spPr/>
    </dgm:pt>
    <dgm:pt modelId="{A3DA22A2-26EF-4165-978E-5D05DFD0C429}" type="pres">
      <dgm:prSet presAssocID="{B0317221-DB79-42B7-A51B-72681BB8D655}" presName="parentLeftMargin" presStyleLbl="node1" presStyleIdx="2" presStyleCnt="4"/>
      <dgm:spPr/>
      <dgm:t>
        <a:bodyPr/>
        <a:lstStyle/>
        <a:p>
          <a:endParaRPr lang="en-NZ"/>
        </a:p>
      </dgm:t>
    </dgm:pt>
    <dgm:pt modelId="{10408D0A-A7E3-4B4D-B53B-FB93786F3D85}" type="pres">
      <dgm:prSet presAssocID="{B0317221-DB79-42B7-A51B-72681BB8D655}" presName="parentText" presStyleLbl="node1" presStyleIdx="3" presStyleCnt="4">
        <dgm:presLayoutVars>
          <dgm:chMax val="0"/>
          <dgm:bulletEnabled val="1"/>
        </dgm:presLayoutVars>
      </dgm:prSet>
      <dgm:spPr/>
      <dgm:t>
        <a:bodyPr/>
        <a:lstStyle/>
        <a:p>
          <a:endParaRPr lang="en-NZ"/>
        </a:p>
      </dgm:t>
    </dgm:pt>
    <dgm:pt modelId="{206C6A8E-A80D-452B-A42E-6C6F6EAB5AE0}" type="pres">
      <dgm:prSet presAssocID="{B0317221-DB79-42B7-A51B-72681BB8D655}" presName="negativeSpace" presStyleCnt="0"/>
      <dgm:spPr/>
    </dgm:pt>
    <dgm:pt modelId="{53C0C93F-7ECA-4264-B907-F3BFDB3E8054}" type="pres">
      <dgm:prSet presAssocID="{B0317221-DB79-42B7-A51B-72681BB8D655}" presName="childText" presStyleLbl="conFgAcc1" presStyleIdx="3" presStyleCnt="4">
        <dgm:presLayoutVars>
          <dgm:bulletEnabled val="1"/>
        </dgm:presLayoutVars>
      </dgm:prSet>
      <dgm:spPr/>
    </dgm:pt>
  </dgm:ptLst>
  <dgm:cxnLst>
    <dgm:cxn modelId="{EAF5D61B-4AB5-4DB0-AC53-9B9F7EF0E0A2}" srcId="{366501EC-AF35-4A0E-9D6B-0E6529A0F489}" destId="{B0317221-DB79-42B7-A51B-72681BB8D655}" srcOrd="3" destOrd="0" parTransId="{90143EA6-7C56-4489-95B3-09CAF0C7553A}" sibTransId="{4D2AC80E-3F81-4DAF-AC61-540420440FC6}"/>
    <dgm:cxn modelId="{B1485712-9A50-4EA8-A320-5FC757C6419B}" type="presOf" srcId="{366501EC-AF35-4A0E-9D6B-0E6529A0F489}" destId="{A8AC14F5-7149-4D93-B70C-1BCB7455A882}" srcOrd="0" destOrd="0" presId="urn:microsoft.com/office/officeart/2005/8/layout/list1"/>
    <dgm:cxn modelId="{BDA9A29B-60C3-4B0C-8D06-4DAF3E0D2FE7}" srcId="{366501EC-AF35-4A0E-9D6B-0E6529A0F489}" destId="{0A2AF3AF-CBA8-411D-B4D3-DAC3A9F057F1}" srcOrd="2" destOrd="0" parTransId="{B7124B4F-4FBF-4F46-97CB-224BF69DF9AA}" sibTransId="{A09E959D-B40F-49E1-A83F-A1200F8AF3C0}"/>
    <dgm:cxn modelId="{FA8E2358-1431-463B-82CD-51FF90A62982}" type="presOf" srcId="{62418C10-46E6-4D58-BCDE-280C65EC8867}" destId="{D565DA2B-F152-4A0E-80BE-847049878C08}" srcOrd="0" destOrd="0" presId="urn:microsoft.com/office/officeart/2005/8/layout/list1"/>
    <dgm:cxn modelId="{A5F38814-2BC1-4A0F-A927-7E127B5A7A55}" srcId="{366501EC-AF35-4A0E-9D6B-0E6529A0F489}" destId="{62418C10-46E6-4D58-BCDE-280C65EC8867}" srcOrd="1" destOrd="0" parTransId="{E659DCBC-A5A9-4708-83E1-BF88B897230C}" sibTransId="{DDBF102A-509D-4CEB-BCA8-F2430D79DC8F}"/>
    <dgm:cxn modelId="{98EB15E8-C4BE-43B8-AD39-E2B4B2E0E95B}" type="presOf" srcId="{84D02782-A43F-4DE8-803C-317788E17ABF}" destId="{6585E1EF-D6D7-4C7D-B697-9E19B9291439}" srcOrd="0" destOrd="0" presId="urn:microsoft.com/office/officeart/2005/8/layout/list1"/>
    <dgm:cxn modelId="{4A871BB3-7573-403E-AE5E-E61F535A1C73}" type="presOf" srcId="{B0317221-DB79-42B7-A51B-72681BB8D655}" destId="{10408D0A-A7E3-4B4D-B53B-FB93786F3D85}" srcOrd="1" destOrd="0" presId="urn:microsoft.com/office/officeart/2005/8/layout/list1"/>
    <dgm:cxn modelId="{EE4B12EB-2C6C-4C1B-8EBE-1265E3C1BD76}" type="presOf" srcId="{84D02782-A43F-4DE8-803C-317788E17ABF}" destId="{44AEEBE5-9CA4-4884-96A8-14C178247A73}" srcOrd="1" destOrd="0" presId="urn:microsoft.com/office/officeart/2005/8/layout/list1"/>
    <dgm:cxn modelId="{96C70B4E-AC20-4F65-8E26-D0C8D23E6A87}" type="presOf" srcId="{0A2AF3AF-CBA8-411D-B4D3-DAC3A9F057F1}" destId="{DC1D3BFE-1FBB-4753-8D1E-9B198F571CDB}" srcOrd="1" destOrd="0" presId="urn:microsoft.com/office/officeart/2005/8/layout/list1"/>
    <dgm:cxn modelId="{B52ECF78-DFDD-4455-B21A-B753017825C6}" srcId="{366501EC-AF35-4A0E-9D6B-0E6529A0F489}" destId="{84D02782-A43F-4DE8-803C-317788E17ABF}" srcOrd="0" destOrd="0" parTransId="{69026981-3347-40CA-8231-B91E1C06C848}" sibTransId="{CEA12336-7856-4C71-89BA-128D474E4711}"/>
    <dgm:cxn modelId="{D9274E47-9C52-4EEA-A371-9185C59085F9}" type="presOf" srcId="{B0317221-DB79-42B7-A51B-72681BB8D655}" destId="{A3DA22A2-26EF-4165-978E-5D05DFD0C429}" srcOrd="0" destOrd="0" presId="urn:microsoft.com/office/officeart/2005/8/layout/list1"/>
    <dgm:cxn modelId="{9A5250B6-8C07-4480-8D6C-C06DAEF14DFA}" type="presOf" srcId="{0A2AF3AF-CBA8-411D-B4D3-DAC3A9F057F1}" destId="{081E35A5-8E3A-420B-A27F-B8D46CD61443}" srcOrd="0" destOrd="0" presId="urn:microsoft.com/office/officeart/2005/8/layout/list1"/>
    <dgm:cxn modelId="{58757370-400C-4ACC-977A-8895774A9B74}" type="presOf" srcId="{62418C10-46E6-4D58-BCDE-280C65EC8867}" destId="{DE553C66-C13D-4E92-A0E4-C9841EE2AF97}" srcOrd="1" destOrd="0" presId="urn:microsoft.com/office/officeart/2005/8/layout/list1"/>
    <dgm:cxn modelId="{29CF8D76-2C2F-4903-8C2C-5E94E9148C8B}" type="presParOf" srcId="{A8AC14F5-7149-4D93-B70C-1BCB7455A882}" destId="{62365F22-571E-44F0-A0EA-80835672863E}" srcOrd="0" destOrd="0" presId="urn:microsoft.com/office/officeart/2005/8/layout/list1"/>
    <dgm:cxn modelId="{3F656CBC-5E4A-4A2B-B093-3E761F45F6D3}" type="presParOf" srcId="{62365F22-571E-44F0-A0EA-80835672863E}" destId="{6585E1EF-D6D7-4C7D-B697-9E19B9291439}" srcOrd="0" destOrd="0" presId="urn:microsoft.com/office/officeart/2005/8/layout/list1"/>
    <dgm:cxn modelId="{81E22FB0-BC3B-4DE1-8A69-374F6DBC9F0A}" type="presParOf" srcId="{62365F22-571E-44F0-A0EA-80835672863E}" destId="{44AEEBE5-9CA4-4884-96A8-14C178247A73}" srcOrd="1" destOrd="0" presId="urn:microsoft.com/office/officeart/2005/8/layout/list1"/>
    <dgm:cxn modelId="{835BF60D-B5CF-4AC8-B3AA-F7876593BCA6}" type="presParOf" srcId="{A8AC14F5-7149-4D93-B70C-1BCB7455A882}" destId="{D4DBF256-1380-49F6-BB5B-4DAADF7419E3}" srcOrd="1" destOrd="0" presId="urn:microsoft.com/office/officeart/2005/8/layout/list1"/>
    <dgm:cxn modelId="{BA196EF5-7FB7-4546-A180-5101DAFCC5D4}" type="presParOf" srcId="{A8AC14F5-7149-4D93-B70C-1BCB7455A882}" destId="{A5B29AFC-959B-46ED-9E68-71966D96090A}" srcOrd="2" destOrd="0" presId="urn:microsoft.com/office/officeart/2005/8/layout/list1"/>
    <dgm:cxn modelId="{E9CEE35D-D828-496F-8ACB-4C928DC5E3FC}" type="presParOf" srcId="{A8AC14F5-7149-4D93-B70C-1BCB7455A882}" destId="{7EDEC2F1-C8FC-4AAD-9B23-E210ACFACC48}" srcOrd="3" destOrd="0" presId="urn:microsoft.com/office/officeart/2005/8/layout/list1"/>
    <dgm:cxn modelId="{B429AE4A-4BF0-44A8-A520-EB8C5A967235}" type="presParOf" srcId="{A8AC14F5-7149-4D93-B70C-1BCB7455A882}" destId="{14CB8E63-DF31-4AEE-9F0A-8EA8FCE33977}" srcOrd="4" destOrd="0" presId="urn:microsoft.com/office/officeart/2005/8/layout/list1"/>
    <dgm:cxn modelId="{BD7F4910-0277-4E77-ABC0-CACE1E4B8EA3}" type="presParOf" srcId="{14CB8E63-DF31-4AEE-9F0A-8EA8FCE33977}" destId="{D565DA2B-F152-4A0E-80BE-847049878C08}" srcOrd="0" destOrd="0" presId="urn:microsoft.com/office/officeart/2005/8/layout/list1"/>
    <dgm:cxn modelId="{BF7679FC-91A5-4F3B-A8DD-6859957075A9}" type="presParOf" srcId="{14CB8E63-DF31-4AEE-9F0A-8EA8FCE33977}" destId="{DE553C66-C13D-4E92-A0E4-C9841EE2AF97}" srcOrd="1" destOrd="0" presId="urn:microsoft.com/office/officeart/2005/8/layout/list1"/>
    <dgm:cxn modelId="{622C22C3-B3CC-4E57-B6C0-7A85CBA55B97}" type="presParOf" srcId="{A8AC14F5-7149-4D93-B70C-1BCB7455A882}" destId="{983A6D06-89AC-40F0-A4A3-5D5351AE760A}" srcOrd="5" destOrd="0" presId="urn:microsoft.com/office/officeart/2005/8/layout/list1"/>
    <dgm:cxn modelId="{EE5C9D9D-91A6-4F7F-A178-7C01420B1CFA}" type="presParOf" srcId="{A8AC14F5-7149-4D93-B70C-1BCB7455A882}" destId="{9D7424F2-DF8C-48D5-9F79-88145EDE11CA}" srcOrd="6" destOrd="0" presId="urn:microsoft.com/office/officeart/2005/8/layout/list1"/>
    <dgm:cxn modelId="{54FEC85D-8FA7-4306-A75B-BBD4EFAA3291}" type="presParOf" srcId="{A8AC14F5-7149-4D93-B70C-1BCB7455A882}" destId="{55D91024-AA8A-4978-940C-D5C86E3DA228}" srcOrd="7" destOrd="0" presId="urn:microsoft.com/office/officeart/2005/8/layout/list1"/>
    <dgm:cxn modelId="{9AF642B1-A164-4D61-9F70-210DF3B8ACC7}" type="presParOf" srcId="{A8AC14F5-7149-4D93-B70C-1BCB7455A882}" destId="{E8260D88-841D-4462-8D9D-D739050D52FB}" srcOrd="8" destOrd="0" presId="urn:microsoft.com/office/officeart/2005/8/layout/list1"/>
    <dgm:cxn modelId="{B329321D-5AE2-4FB2-A62C-1D312ADDEAFE}" type="presParOf" srcId="{E8260D88-841D-4462-8D9D-D739050D52FB}" destId="{081E35A5-8E3A-420B-A27F-B8D46CD61443}" srcOrd="0" destOrd="0" presId="urn:microsoft.com/office/officeart/2005/8/layout/list1"/>
    <dgm:cxn modelId="{8E0681AB-3935-4377-AAD6-6906CAB1DF47}" type="presParOf" srcId="{E8260D88-841D-4462-8D9D-D739050D52FB}" destId="{DC1D3BFE-1FBB-4753-8D1E-9B198F571CDB}" srcOrd="1" destOrd="0" presId="urn:microsoft.com/office/officeart/2005/8/layout/list1"/>
    <dgm:cxn modelId="{C55F99A8-4631-4390-9964-DC05E5072AEC}" type="presParOf" srcId="{A8AC14F5-7149-4D93-B70C-1BCB7455A882}" destId="{6462D78D-CED0-4C7F-8E43-ED4E1B725A80}" srcOrd="9" destOrd="0" presId="urn:microsoft.com/office/officeart/2005/8/layout/list1"/>
    <dgm:cxn modelId="{3D668079-52BB-42B9-89F7-D74B684AF389}" type="presParOf" srcId="{A8AC14F5-7149-4D93-B70C-1BCB7455A882}" destId="{D94920D8-D517-49AB-97DC-3D49669BD14C}" srcOrd="10" destOrd="0" presId="urn:microsoft.com/office/officeart/2005/8/layout/list1"/>
    <dgm:cxn modelId="{D0CD630E-E0E0-48F8-AD5D-5C51A43F1F00}" type="presParOf" srcId="{A8AC14F5-7149-4D93-B70C-1BCB7455A882}" destId="{D8BC9EE0-A559-4B44-8CE6-B82F7FA12987}" srcOrd="11" destOrd="0" presId="urn:microsoft.com/office/officeart/2005/8/layout/list1"/>
    <dgm:cxn modelId="{9435F7BC-8835-494E-8829-572AC69F045A}" type="presParOf" srcId="{A8AC14F5-7149-4D93-B70C-1BCB7455A882}" destId="{844FBFFA-E613-4CF4-95CC-280FC0F1BAD5}" srcOrd="12" destOrd="0" presId="urn:microsoft.com/office/officeart/2005/8/layout/list1"/>
    <dgm:cxn modelId="{A120DBF3-AF97-44F9-8B45-6B63D24BE9FF}" type="presParOf" srcId="{844FBFFA-E613-4CF4-95CC-280FC0F1BAD5}" destId="{A3DA22A2-26EF-4165-978E-5D05DFD0C429}" srcOrd="0" destOrd="0" presId="urn:microsoft.com/office/officeart/2005/8/layout/list1"/>
    <dgm:cxn modelId="{30AE5895-3EE8-4CAE-ABD6-E03C28A09151}" type="presParOf" srcId="{844FBFFA-E613-4CF4-95CC-280FC0F1BAD5}" destId="{10408D0A-A7E3-4B4D-B53B-FB93786F3D85}" srcOrd="1" destOrd="0" presId="urn:microsoft.com/office/officeart/2005/8/layout/list1"/>
    <dgm:cxn modelId="{A42AA3E4-550F-4E16-9B27-329C02271170}" type="presParOf" srcId="{A8AC14F5-7149-4D93-B70C-1BCB7455A882}" destId="{206C6A8E-A80D-452B-A42E-6C6F6EAB5AE0}" srcOrd="13" destOrd="0" presId="urn:microsoft.com/office/officeart/2005/8/layout/list1"/>
    <dgm:cxn modelId="{709974C7-8B53-446F-A811-DCAC8AC274B8}" type="presParOf" srcId="{A8AC14F5-7149-4D93-B70C-1BCB7455A882}" destId="{53C0C93F-7ECA-4264-B907-F3BFDB3E805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30FA16-21E1-4D6D-A52B-EF7B007B647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NZ"/>
        </a:p>
      </dgm:t>
    </dgm:pt>
    <dgm:pt modelId="{632F4E3D-AF6E-47BC-8B35-355C234EE46F}">
      <dgm:prSet phldrT="[Text]"/>
      <dgm:spPr/>
      <dgm:t>
        <a:bodyPr/>
        <a:lstStyle/>
        <a:p>
          <a:r>
            <a:rPr lang="en-NZ" dirty="0" smtClean="0"/>
            <a:t>An improved reputation</a:t>
          </a:r>
          <a:endParaRPr lang="en-NZ" dirty="0"/>
        </a:p>
      </dgm:t>
    </dgm:pt>
    <dgm:pt modelId="{6FA1279F-02B7-4163-9AAA-3AEF0EABE9FB}" type="parTrans" cxnId="{02354B97-77E0-4AB1-9B34-4A93497BCFCD}">
      <dgm:prSet/>
      <dgm:spPr/>
      <dgm:t>
        <a:bodyPr/>
        <a:lstStyle/>
        <a:p>
          <a:endParaRPr lang="en-NZ"/>
        </a:p>
      </dgm:t>
    </dgm:pt>
    <dgm:pt modelId="{91CA09EF-EAE9-447C-8DE8-5286BFF8F79C}" type="sibTrans" cxnId="{02354B97-77E0-4AB1-9B34-4A93497BCFCD}">
      <dgm:prSet/>
      <dgm:spPr/>
      <dgm:t>
        <a:bodyPr/>
        <a:lstStyle/>
        <a:p>
          <a:endParaRPr lang="en-NZ"/>
        </a:p>
      </dgm:t>
    </dgm:pt>
    <dgm:pt modelId="{90F4F98E-4273-4F44-809D-7FCE0DF0CC4C}">
      <dgm:prSet phldrT="[Text]"/>
      <dgm:spPr/>
      <dgm:t>
        <a:bodyPr/>
        <a:lstStyle/>
        <a:p>
          <a:r>
            <a:rPr lang="en-NZ" dirty="0" smtClean="0"/>
            <a:t>“Goodness”</a:t>
          </a:r>
          <a:endParaRPr lang="en-NZ" dirty="0"/>
        </a:p>
      </dgm:t>
    </dgm:pt>
    <dgm:pt modelId="{0710ACED-508D-47EC-81A5-C60A4AB57E9D}" type="parTrans" cxnId="{8B5258E7-3D14-4CC6-A358-E309B02676A2}">
      <dgm:prSet/>
      <dgm:spPr/>
      <dgm:t>
        <a:bodyPr/>
        <a:lstStyle/>
        <a:p>
          <a:endParaRPr lang="en-NZ"/>
        </a:p>
      </dgm:t>
    </dgm:pt>
    <dgm:pt modelId="{B5A24064-E886-41BB-9058-74FA4D7F7F5F}" type="sibTrans" cxnId="{8B5258E7-3D14-4CC6-A358-E309B02676A2}">
      <dgm:prSet/>
      <dgm:spPr/>
      <dgm:t>
        <a:bodyPr/>
        <a:lstStyle/>
        <a:p>
          <a:endParaRPr lang="en-NZ"/>
        </a:p>
      </dgm:t>
    </dgm:pt>
    <dgm:pt modelId="{96F24204-BC2E-481C-B419-BCA00583C4E4}">
      <dgm:prSet phldrT="[Text]"/>
      <dgm:spPr/>
      <dgm:t>
        <a:bodyPr/>
        <a:lstStyle/>
        <a:p>
          <a:r>
            <a:rPr lang="en-NZ" dirty="0" smtClean="0"/>
            <a:t>A world-leading position</a:t>
          </a:r>
          <a:endParaRPr lang="en-NZ" dirty="0"/>
        </a:p>
      </dgm:t>
    </dgm:pt>
    <dgm:pt modelId="{4F0EB2B0-A410-4BB4-91D8-AF3AC489BD21}" type="parTrans" cxnId="{C0296D71-4094-4454-9D23-47956C2749AA}">
      <dgm:prSet/>
      <dgm:spPr/>
      <dgm:t>
        <a:bodyPr/>
        <a:lstStyle/>
        <a:p>
          <a:endParaRPr lang="en-NZ"/>
        </a:p>
      </dgm:t>
    </dgm:pt>
    <dgm:pt modelId="{106BBBC4-668F-47B5-A375-B97F4F81BB49}" type="sibTrans" cxnId="{C0296D71-4094-4454-9D23-47956C2749AA}">
      <dgm:prSet/>
      <dgm:spPr/>
      <dgm:t>
        <a:bodyPr/>
        <a:lstStyle/>
        <a:p>
          <a:endParaRPr lang="en-NZ"/>
        </a:p>
      </dgm:t>
    </dgm:pt>
    <dgm:pt modelId="{CF39A7B3-DF09-4DB1-9DCE-79F7C55DE141}">
      <dgm:prSet phldrT="[Text]"/>
      <dgm:spPr/>
      <dgm:t>
        <a:bodyPr/>
        <a:lstStyle/>
        <a:p>
          <a:r>
            <a:rPr lang="en-NZ" dirty="0" smtClean="0"/>
            <a:t>Wealth (capital and social)</a:t>
          </a:r>
          <a:endParaRPr lang="en-NZ" dirty="0"/>
        </a:p>
      </dgm:t>
    </dgm:pt>
    <dgm:pt modelId="{EA35EF75-37CA-4605-8828-27E0529CF61B}" type="parTrans" cxnId="{C00DE9EF-EB56-4085-92C0-1F501E529F73}">
      <dgm:prSet/>
      <dgm:spPr/>
      <dgm:t>
        <a:bodyPr/>
        <a:lstStyle/>
        <a:p>
          <a:endParaRPr lang="en-NZ"/>
        </a:p>
      </dgm:t>
    </dgm:pt>
    <dgm:pt modelId="{26AF025C-4A7E-424D-9ADB-D377C8EEE123}" type="sibTrans" cxnId="{C00DE9EF-EB56-4085-92C0-1F501E529F73}">
      <dgm:prSet/>
      <dgm:spPr/>
      <dgm:t>
        <a:bodyPr/>
        <a:lstStyle/>
        <a:p>
          <a:endParaRPr lang="en-NZ"/>
        </a:p>
      </dgm:t>
    </dgm:pt>
    <dgm:pt modelId="{26B836F9-B196-45DC-96ED-6AE675B42EB1}">
      <dgm:prSet phldrT="[Text]"/>
      <dgm:spPr/>
      <dgm:t>
        <a:bodyPr/>
        <a:lstStyle/>
        <a:p>
          <a:r>
            <a:rPr lang="en-NZ" dirty="0" smtClean="0"/>
            <a:t>Desire – people want to come here, invest here, and buy our products</a:t>
          </a:r>
          <a:endParaRPr lang="en-NZ" dirty="0"/>
        </a:p>
      </dgm:t>
    </dgm:pt>
    <dgm:pt modelId="{84915BDC-A982-4751-AD67-2F371CA3E2F8}" type="parTrans" cxnId="{D7B1C0F1-C5F8-499C-BE07-9C2D858D7179}">
      <dgm:prSet/>
      <dgm:spPr/>
      <dgm:t>
        <a:bodyPr/>
        <a:lstStyle/>
        <a:p>
          <a:endParaRPr lang="en-NZ"/>
        </a:p>
      </dgm:t>
    </dgm:pt>
    <dgm:pt modelId="{F33CB6DF-BCE7-4BA2-B561-0FBD5BBDED45}" type="sibTrans" cxnId="{D7B1C0F1-C5F8-499C-BE07-9C2D858D7179}">
      <dgm:prSet/>
      <dgm:spPr/>
      <dgm:t>
        <a:bodyPr/>
        <a:lstStyle/>
        <a:p>
          <a:endParaRPr lang="en-NZ"/>
        </a:p>
      </dgm:t>
    </dgm:pt>
    <dgm:pt modelId="{4B2616B3-576F-48F2-98CC-1F70F7136D15}" type="pres">
      <dgm:prSet presAssocID="{1E30FA16-21E1-4D6D-A52B-EF7B007B647A}" presName="linear" presStyleCnt="0">
        <dgm:presLayoutVars>
          <dgm:dir/>
          <dgm:animLvl val="lvl"/>
          <dgm:resizeHandles val="exact"/>
        </dgm:presLayoutVars>
      </dgm:prSet>
      <dgm:spPr/>
      <dgm:t>
        <a:bodyPr/>
        <a:lstStyle/>
        <a:p>
          <a:endParaRPr lang="en-NZ"/>
        </a:p>
      </dgm:t>
    </dgm:pt>
    <dgm:pt modelId="{E3DEF656-BA2C-4F3A-A030-822CF9445005}" type="pres">
      <dgm:prSet presAssocID="{632F4E3D-AF6E-47BC-8B35-355C234EE46F}" presName="parentLin" presStyleCnt="0"/>
      <dgm:spPr/>
    </dgm:pt>
    <dgm:pt modelId="{9FB4505A-1FED-4092-B1F9-72BC0F2817D8}" type="pres">
      <dgm:prSet presAssocID="{632F4E3D-AF6E-47BC-8B35-355C234EE46F}" presName="parentLeftMargin" presStyleLbl="node1" presStyleIdx="0" presStyleCnt="5"/>
      <dgm:spPr/>
      <dgm:t>
        <a:bodyPr/>
        <a:lstStyle/>
        <a:p>
          <a:endParaRPr lang="en-NZ"/>
        </a:p>
      </dgm:t>
    </dgm:pt>
    <dgm:pt modelId="{311902FE-95CA-4828-8E31-71CCEA485FF7}" type="pres">
      <dgm:prSet presAssocID="{632F4E3D-AF6E-47BC-8B35-355C234EE46F}" presName="parentText" presStyleLbl="node1" presStyleIdx="0" presStyleCnt="5">
        <dgm:presLayoutVars>
          <dgm:chMax val="0"/>
          <dgm:bulletEnabled val="1"/>
        </dgm:presLayoutVars>
      </dgm:prSet>
      <dgm:spPr/>
      <dgm:t>
        <a:bodyPr/>
        <a:lstStyle/>
        <a:p>
          <a:endParaRPr lang="en-NZ"/>
        </a:p>
      </dgm:t>
    </dgm:pt>
    <dgm:pt modelId="{5DC421EF-B119-4587-AC81-AAD80DD32C69}" type="pres">
      <dgm:prSet presAssocID="{632F4E3D-AF6E-47BC-8B35-355C234EE46F}" presName="negativeSpace" presStyleCnt="0"/>
      <dgm:spPr/>
    </dgm:pt>
    <dgm:pt modelId="{FB92D484-8A42-4BB8-9106-6836D48665E2}" type="pres">
      <dgm:prSet presAssocID="{632F4E3D-AF6E-47BC-8B35-355C234EE46F}" presName="childText" presStyleLbl="conFgAcc1" presStyleIdx="0" presStyleCnt="5">
        <dgm:presLayoutVars>
          <dgm:bulletEnabled val="1"/>
        </dgm:presLayoutVars>
      </dgm:prSet>
      <dgm:spPr/>
    </dgm:pt>
    <dgm:pt modelId="{29F026D6-E3F1-4687-8E3F-D56CEE8A93C7}" type="pres">
      <dgm:prSet presAssocID="{91CA09EF-EAE9-447C-8DE8-5286BFF8F79C}" presName="spaceBetweenRectangles" presStyleCnt="0"/>
      <dgm:spPr/>
    </dgm:pt>
    <dgm:pt modelId="{DE2743FF-E4D0-4779-B970-CF638800B3FC}" type="pres">
      <dgm:prSet presAssocID="{90F4F98E-4273-4F44-809D-7FCE0DF0CC4C}" presName="parentLin" presStyleCnt="0"/>
      <dgm:spPr/>
    </dgm:pt>
    <dgm:pt modelId="{D9C80614-2A76-403C-AE9F-1F3315F1DE93}" type="pres">
      <dgm:prSet presAssocID="{90F4F98E-4273-4F44-809D-7FCE0DF0CC4C}" presName="parentLeftMargin" presStyleLbl="node1" presStyleIdx="0" presStyleCnt="5"/>
      <dgm:spPr/>
      <dgm:t>
        <a:bodyPr/>
        <a:lstStyle/>
        <a:p>
          <a:endParaRPr lang="en-NZ"/>
        </a:p>
      </dgm:t>
    </dgm:pt>
    <dgm:pt modelId="{02355BB2-980E-4B93-AF96-4D7C886FB28F}" type="pres">
      <dgm:prSet presAssocID="{90F4F98E-4273-4F44-809D-7FCE0DF0CC4C}" presName="parentText" presStyleLbl="node1" presStyleIdx="1" presStyleCnt="5">
        <dgm:presLayoutVars>
          <dgm:chMax val="0"/>
          <dgm:bulletEnabled val="1"/>
        </dgm:presLayoutVars>
      </dgm:prSet>
      <dgm:spPr/>
      <dgm:t>
        <a:bodyPr/>
        <a:lstStyle/>
        <a:p>
          <a:endParaRPr lang="en-NZ"/>
        </a:p>
      </dgm:t>
    </dgm:pt>
    <dgm:pt modelId="{BC1B1A94-43F2-47D5-A2DD-993A513D40A7}" type="pres">
      <dgm:prSet presAssocID="{90F4F98E-4273-4F44-809D-7FCE0DF0CC4C}" presName="negativeSpace" presStyleCnt="0"/>
      <dgm:spPr/>
    </dgm:pt>
    <dgm:pt modelId="{498F08C4-195F-422C-9691-4C8C1472964D}" type="pres">
      <dgm:prSet presAssocID="{90F4F98E-4273-4F44-809D-7FCE0DF0CC4C}" presName="childText" presStyleLbl="conFgAcc1" presStyleIdx="1" presStyleCnt="5">
        <dgm:presLayoutVars>
          <dgm:bulletEnabled val="1"/>
        </dgm:presLayoutVars>
      </dgm:prSet>
      <dgm:spPr/>
    </dgm:pt>
    <dgm:pt modelId="{545EE519-6FCF-492C-BA1B-D46D5E42AD2A}" type="pres">
      <dgm:prSet presAssocID="{B5A24064-E886-41BB-9058-74FA4D7F7F5F}" presName="spaceBetweenRectangles" presStyleCnt="0"/>
      <dgm:spPr/>
    </dgm:pt>
    <dgm:pt modelId="{62688BAA-E127-4DFE-AC69-D2AF85695665}" type="pres">
      <dgm:prSet presAssocID="{96F24204-BC2E-481C-B419-BCA00583C4E4}" presName="parentLin" presStyleCnt="0"/>
      <dgm:spPr/>
    </dgm:pt>
    <dgm:pt modelId="{EFE1EC36-CF1D-4338-A01C-CA63F773F992}" type="pres">
      <dgm:prSet presAssocID="{96F24204-BC2E-481C-B419-BCA00583C4E4}" presName="parentLeftMargin" presStyleLbl="node1" presStyleIdx="1" presStyleCnt="5"/>
      <dgm:spPr/>
      <dgm:t>
        <a:bodyPr/>
        <a:lstStyle/>
        <a:p>
          <a:endParaRPr lang="en-NZ"/>
        </a:p>
      </dgm:t>
    </dgm:pt>
    <dgm:pt modelId="{8F6A1FF2-1984-4F81-8270-134DDB0B2F9D}" type="pres">
      <dgm:prSet presAssocID="{96F24204-BC2E-481C-B419-BCA00583C4E4}" presName="parentText" presStyleLbl="node1" presStyleIdx="2" presStyleCnt="5">
        <dgm:presLayoutVars>
          <dgm:chMax val="0"/>
          <dgm:bulletEnabled val="1"/>
        </dgm:presLayoutVars>
      </dgm:prSet>
      <dgm:spPr/>
      <dgm:t>
        <a:bodyPr/>
        <a:lstStyle/>
        <a:p>
          <a:endParaRPr lang="en-NZ"/>
        </a:p>
      </dgm:t>
    </dgm:pt>
    <dgm:pt modelId="{72A96E8F-DF13-4059-A40D-47123318BE0D}" type="pres">
      <dgm:prSet presAssocID="{96F24204-BC2E-481C-B419-BCA00583C4E4}" presName="negativeSpace" presStyleCnt="0"/>
      <dgm:spPr/>
    </dgm:pt>
    <dgm:pt modelId="{4AE2C62D-3961-4D7E-A85B-1EEAAC5D3825}" type="pres">
      <dgm:prSet presAssocID="{96F24204-BC2E-481C-B419-BCA00583C4E4}" presName="childText" presStyleLbl="conFgAcc1" presStyleIdx="2" presStyleCnt="5">
        <dgm:presLayoutVars>
          <dgm:bulletEnabled val="1"/>
        </dgm:presLayoutVars>
      </dgm:prSet>
      <dgm:spPr/>
    </dgm:pt>
    <dgm:pt modelId="{F64F1C33-A62C-4BBE-B365-0F6425681AD4}" type="pres">
      <dgm:prSet presAssocID="{106BBBC4-668F-47B5-A375-B97F4F81BB49}" presName="spaceBetweenRectangles" presStyleCnt="0"/>
      <dgm:spPr/>
    </dgm:pt>
    <dgm:pt modelId="{0A7572C1-72A4-4F79-95D9-C7D212118AF1}" type="pres">
      <dgm:prSet presAssocID="{CF39A7B3-DF09-4DB1-9DCE-79F7C55DE141}" presName="parentLin" presStyleCnt="0"/>
      <dgm:spPr/>
    </dgm:pt>
    <dgm:pt modelId="{EE0916DB-8CA6-47D1-8809-3254DCF61C92}" type="pres">
      <dgm:prSet presAssocID="{CF39A7B3-DF09-4DB1-9DCE-79F7C55DE141}" presName="parentLeftMargin" presStyleLbl="node1" presStyleIdx="2" presStyleCnt="5"/>
      <dgm:spPr/>
      <dgm:t>
        <a:bodyPr/>
        <a:lstStyle/>
        <a:p>
          <a:endParaRPr lang="en-NZ"/>
        </a:p>
      </dgm:t>
    </dgm:pt>
    <dgm:pt modelId="{AE8CB6EA-5303-4E5A-8CFF-D42EF7971C33}" type="pres">
      <dgm:prSet presAssocID="{CF39A7B3-DF09-4DB1-9DCE-79F7C55DE141}" presName="parentText" presStyleLbl="node1" presStyleIdx="3" presStyleCnt="5">
        <dgm:presLayoutVars>
          <dgm:chMax val="0"/>
          <dgm:bulletEnabled val="1"/>
        </dgm:presLayoutVars>
      </dgm:prSet>
      <dgm:spPr/>
      <dgm:t>
        <a:bodyPr/>
        <a:lstStyle/>
        <a:p>
          <a:endParaRPr lang="en-NZ"/>
        </a:p>
      </dgm:t>
    </dgm:pt>
    <dgm:pt modelId="{0CD947E0-4698-4A3B-85F4-AFEF2E71348F}" type="pres">
      <dgm:prSet presAssocID="{CF39A7B3-DF09-4DB1-9DCE-79F7C55DE141}" presName="negativeSpace" presStyleCnt="0"/>
      <dgm:spPr/>
    </dgm:pt>
    <dgm:pt modelId="{E26EFCC3-E367-4206-9972-10F4D6C1B731}" type="pres">
      <dgm:prSet presAssocID="{CF39A7B3-DF09-4DB1-9DCE-79F7C55DE141}" presName="childText" presStyleLbl="conFgAcc1" presStyleIdx="3" presStyleCnt="5">
        <dgm:presLayoutVars>
          <dgm:bulletEnabled val="1"/>
        </dgm:presLayoutVars>
      </dgm:prSet>
      <dgm:spPr/>
    </dgm:pt>
    <dgm:pt modelId="{2BE03BE6-67A1-4D27-99CE-4ACA68C184AE}" type="pres">
      <dgm:prSet presAssocID="{26AF025C-4A7E-424D-9ADB-D377C8EEE123}" presName="spaceBetweenRectangles" presStyleCnt="0"/>
      <dgm:spPr/>
    </dgm:pt>
    <dgm:pt modelId="{AA782DB1-3804-49C9-89B2-A8A7E3225FB1}" type="pres">
      <dgm:prSet presAssocID="{26B836F9-B196-45DC-96ED-6AE675B42EB1}" presName="parentLin" presStyleCnt="0"/>
      <dgm:spPr/>
    </dgm:pt>
    <dgm:pt modelId="{EB151DBC-53E5-4238-BE4B-AF655C5A8C31}" type="pres">
      <dgm:prSet presAssocID="{26B836F9-B196-45DC-96ED-6AE675B42EB1}" presName="parentLeftMargin" presStyleLbl="node1" presStyleIdx="3" presStyleCnt="5"/>
      <dgm:spPr/>
      <dgm:t>
        <a:bodyPr/>
        <a:lstStyle/>
        <a:p>
          <a:endParaRPr lang="en-NZ"/>
        </a:p>
      </dgm:t>
    </dgm:pt>
    <dgm:pt modelId="{5A40C8FC-B489-40BC-B551-75AC0AE02E7E}" type="pres">
      <dgm:prSet presAssocID="{26B836F9-B196-45DC-96ED-6AE675B42EB1}" presName="parentText" presStyleLbl="node1" presStyleIdx="4" presStyleCnt="5">
        <dgm:presLayoutVars>
          <dgm:chMax val="0"/>
          <dgm:bulletEnabled val="1"/>
        </dgm:presLayoutVars>
      </dgm:prSet>
      <dgm:spPr/>
      <dgm:t>
        <a:bodyPr/>
        <a:lstStyle/>
        <a:p>
          <a:endParaRPr lang="en-NZ"/>
        </a:p>
      </dgm:t>
    </dgm:pt>
    <dgm:pt modelId="{F41EC0E8-4DB4-4CB7-BA24-04498AE21F74}" type="pres">
      <dgm:prSet presAssocID="{26B836F9-B196-45DC-96ED-6AE675B42EB1}" presName="negativeSpace" presStyleCnt="0"/>
      <dgm:spPr/>
    </dgm:pt>
    <dgm:pt modelId="{8ED83F47-EC06-4373-8737-28A7917087CD}" type="pres">
      <dgm:prSet presAssocID="{26B836F9-B196-45DC-96ED-6AE675B42EB1}" presName="childText" presStyleLbl="conFgAcc1" presStyleIdx="4" presStyleCnt="5">
        <dgm:presLayoutVars>
          <dgm:bulletEnabled val="1"/>
        </dgm:presLayoutVars>
      </dgm:prSet>
      <dgm:spPr/>
    </dgm:pt>
  </dgm:ptLst>
  <dgm:cxnLst>
    <dgm:cxn modelId="{5B827AE9-62DE-44AF-9C73-9E323F5E9D79}" type="presOf" srcId="{96F24204-BC2E-481C-B419-BCA00583C4E4}" destId="{EFE1EC36-CF1D-4338-A01C-CA63F773F992}" srcOrd="0" destOrd="0" presId="urn:microsoft.com/office/officeart/2005/8/layout/list1"/>
    <dgm:cxn modelId="{C0296D71-4094-4454-9D23-47956C2749AA}" srcId="{1E30FA16-21E1-4D6D-A52B-EF7B007B647A}" destId="{96F24204-BC2E-481C-B419-BCA00583C4E4}" srcOrd="2" destOrd="0" parTransId="{4F0EB2B0-A410-4BB4-91D8-AF3AC489BD21}" sibTransId="{106BBBC4-668F-47B5-A375-B97F4F81BB49}"/>
    <dgm:cxn modelId="{BAA3212A-9582-4579-B1D2-72310AFCA830}" type="presOf" srcId="{632F4E3D-AF6E-47BC-8B35-355C234EE46F}" destId="{311902FE-95CA-4828-8E31-71CCEA485FF7}" srcOrd="1" destOrd="0" presId="urn:microsoft.com/office/officeart/2005/8/layout/list1"/>
    <dgm:cxn modelId="{A79759C1-17F2-44DF-A878-4736CE64DD9E}" type="presOf" srcId="{26B836F9-B196-45DC-96ED-6AE675B42EB1}" destId="{EB151DBC-53E5-4238-BE4B-AF655C5A8C31}" srcOrd="0" destOrd="0" presId="urn:microsoft.com/office/officeart/2005/8/layout/list1"/>
    <dgm:cxn modelId="{02354B97-77E0-4AB1-9B34-4A93497BCFCD}" srcId="{1E30FA16-21E1-4D6D-A52B-EF7B007B647A}" destId="{632F4E3D-AF6E-47BC-8B35-355C234EE46F}" srcOrd="0" destOrd="0" parTransId="{6FA1279F-02B7-4163-9AAA-3AEF0EABE9FB}" sibTransId="{91CA09EF-EAE9-447C-8DE8-5286BFF8F79C}"/>
    <dgm:cxn modelId="{E03F49B7-8BBF-4DC8-8871-A717E6FC085F}" type="presOf" srcId="{90F4F98E-4273-4F44-809D-7FCE0DF0CC4C}" destId="{02355BB2-980E-4B93-AF96-4D7C886FB28F}" srcOrd="1" destOrd="0" presId="urn:microsoft.com/office/officeart/2005/8/layout/list1"/>
    <dgm:cxn modelId="{8559A50E-39ED-4A7F-A9C8-4ACB16EF51F0}" type="presOf" srcId="{96F24204-BC2E-481C-B419-BCA00583C4E4}" destId="{8F6A1FF2-1984-4F81-8270-134DDB0B2F9D}" srcOrd="1" destOrd="0" presId="urn:microsoft.com/office/officeart/2005/8/layout/list1"/>
    <dgm:cxn modelId="{C247405C-A5F2-42E0-BCF1-5EE53AABB222}" type="presOf" srcId="{1E30FA16-21E1-4D6D-A52B-EF7B007B647A}" destId="{4B2616B3-576F-48F2-98CC-1F70F7136D15}" srcOrd="0" destOrd="0" presId="urn:microsoft.com/office/officeart/2005/8/layout/list1"/>
    <dgm:cxn modelId="{8BFE8150-75E2-4313-9C1D-90B51B85DB1B}" type="presOf" srcId="{26B836F9-B196-45DC-96ED-6AE675B42EB1}" destId="{5A40C8FC-B489-40BC-B551-75AC0AE02E7E}" srcOrd="1" destOrd="0" presId="urn:microsoft.com/office/officeart/2005/8/layout/list1"/>
    <dgm:cxn modelId="{8B5258E7-3D14-4CC6-A358-E309B02676A2}" srcId="{1E30FA16-21E1-4D6D-A52B-EF7B007B647A}" destId="{90F4F98E-4273-4F44-809D-7FCE0DF0CC4C}" srcOrd="1" destOrd="0" parTransId="{0710ACED-508D-47EC-81A5-C60A4AB57E9D}" sibTransId="{B5A24064-E886-41BB-9058-74FA4D7F7F5F}"/>
    <dgm:cxn modelId="{7C803346-6464-492D-B16D-53B06BD9BEC0}" type="presOf" srcId="{CF39A7B3-DF09-4DB1-9DCE-79F7C55DE141}" destId="{AE8CB6EA-5303-4E5A-8CFF-D42EF7971C33}" srcOrd="1" destOrd="0" presId="urn:microsoft.com/office/officeart/2005/8/layout/list1"/>
    <dgm:cxn modelId="{B60D77A5-5F04-4220-9C7B-4DDFE65ADB3D}" type="presOf" srcId="{90F4F98E-4273-4F44-809D-7FCE0DF0CC4C}" destId="{D9C80614-2A76-403C-AE9F-1F3315F1DE93}" srcOrd="0" destOrd="0" presId="urn:microsoft.com/office/officeart/2005/8/layout/list1"/>
    <dgm:cxn modelId="{D7B1C0F1-C5F8-499C-BE07-9C2D858D7179}" srcId="{1E30FA16-21E1-4D6D-A52B-EF7B007B647A}" destId="{26B836F9-B196-45DC-96ED-6AE675B42EB1}" srcOrd="4" destOrd="0" parTransId="{84915BDC-A982-4751-AD67-2F371CA3E2F8}" sibTransId="{F33CB6DF-BCE7-4BA2-B561-0FBD5BBDED45}"/>
    <dgm:cxn modelId="{A995386C-38F7-4177-B72D-2AC1A4D86A6E}" type="presOf" srcId="{632F4E3D-AF6E-47BC-8B35-355C234EE46F}" destId="{9FB4505A-1FED-4092-B1F9-72BC0F2817D8}" srcOrd="0" destOrd="0" presId="urn:microsoft.com/office/officeart/2005/8/layout/list1"/>
    <dgm:cxn modelId="{B130E40B-B0AC-4710-9156-7D215972BC19}" type="presOf" srcId="{CF39A7B3-DF09-4DB1-9DCE-79F7C55DE141}" destId="{EE0916DB-8CA6-47D1-8809-3254DCF61C92}" srcOrd="0" destOrd="0" presId="urn:microsoft.com/office/officeart/2005/8/layout/list1"/>
    <dgm:cxn modelId="{C00DE9EF-EB56-4085-92C0-1F501E529F73}" srcId="{1E30FA16-21E1-4D6D-A52B-EF7B007B647A}" destId="{CF39A7B3-DF09-4DB1-9DCE-79F7C55DE141}" srcOrd="3" destOrd="0" parTransId="{EA35EF75-37CA-4605-8828-27E0529CF61B}" sibTransId="{26AF025C-4A7E-424D-9ADB-D377C8EEE123}"/>
    <dgm:cxn modelId="{F639279C-24C3-486E-A13E-1A6E218578A0}" type="presParOf" srcId="{4B2616B3-576F-48F2-98CC-1F70F7136D15}" destId="{E3DEF656-BA2C-4F3A-A030-822CF9445005}" srcOrd="0" destOrd="0" presId="urn:microsoft.com/office/officeart/2005/8/layout/list1"/>
    <dgm:cxn modelId="{6E6A479E-60EF-4AA9-A5F9-04C7DA6971CA}" type="presParOf" srcId="{E3DEF656-BA2C-4F3A-A030-822CF9445005}" destId="{9FB4505A-1FED-4092-B1F9-72BC0F2817D8}" srcOrd="0" destOrd="0" presId="urn:microsoft.com/office/officeart/2005/8/layout/list1"/>
    <dgm:cxn modelId="{A99ED015-F182-4B44-B139-56665790B348}" type="presParOf" srcId="{E3DEF656-BA2C-4F3A-A030-822CF9445005}" destId="{311902FE-95CA-4828-8E31-71CCEA485FF7}" srcOrd="1" destOrd="0" presId="urn:microsoft.com/office/officeart/2005/8/layout/list1"/>
    <dgm:cxn modelId="{211B6946-32ED-40F8-903B-C7CC96D9CBF8}" type="presParOf" srcId="{4B2616B3-576F-48F2-98CC-1F70F7136D15}" destId="{5DC421EF-B119-4587-AC81-AAD80DD32C69}" srcOrd="1" destOrd="0" presId="urn:microsoft.com/office/officeart/2005/8/layout/list1"/>
    <dgm:cxn modelId="{0D1B86F0-7ECA-4E46-9497-54963140FC23}" type="presParOf" srcId="{4B2616B3-576F-48F2-98CC-1F70F7136D15}" destId="{FB92D484-8A42-4BB8-9106-6836D48665E2}" srcOrd="2" destOrd="0" presId="urn:microsoft.com/office/officeart/2005/8/layout/list1"/>
    <dgm:cxn modelId="{55E3219D-9DC7-4146-B6CE-914F229DA689}" type="presParOf" srcId="{4B2616B3-576F-48F2-98CC-1F70F7136D15}" destId="{29F026D6-E3F1-4687-8E3F-D56CEE8A93C7}" srcOrd="3" destOrd="0" presId="urn:microsoft.com/office/officeart/2005/8/layout/list1"/>
    <dgm:cxn modelId="{07EA8230-3897-4B5D-AF16-D0CD0BF1B943}" type="presParOf" srcId="{4B2616B3-576F-48F2-98CC-1F70F7136D15}" destId="{DE2743FF-E4D0-4779-B970-CF638800B3FC}" srcOrd="4" destOrd="0" presId="urn:microsoft.com/office/officeart/2005/8/layout/list1"/>
    <dgm:cxn modelId="{33F13A6C-E3B4-43FB-808C-29867084EF6B}" type="presParOf" srcId="{DE2743FF-E4D0-4779-B970-CF638800B3FC}" destId="{D9C80614-2A76-403C-AE9F-1F3315F1DE93}" srcOrd="0" destOrd="0" presId="urn:microsoft.com/office/officeart/2005/8/layout/list1"/>
    <dgm:cxn modelId="{631AC5B6-8D90-44B6-A309-FB68A32A13A9}" type="presParOf" srcId="{DE2743FF-E4D0-4779-B970-CF638800B3FC}" destId="{02355BB2-980E-4B93-AF96-4D7C886FB28F}" srcOrd="1" destOrd="0" presId="urn:microsoft.com/office/officeart/2005/8/layout/list1"/>
    <dgm:cxn modelId="{A57B8B11-6B00-4191-86C9-23BFB793D2D0}" type="presParOf" srcId="{4B2616B3-576F-48F2-98CC-1F70F7136D15}" destId="{BC1B1A94-43F2-47D5-A2DD-993A513D40A7}" srcOrd="5" destOrd="0" presId="urn:microsoft.com/office/officeart/2005/8/layout/list1"/>
    <dgm:cxn modelId="{03DD7C2A-2935-4AA4-AE0A-7BD8D563A63E}" type="presParOf" srcId="{4B2616B3-576F-48F2-98CC-1F70F7136D15}" destId="{498F08C4-195F-422C-9691-4C8C1472964D}" srcOrd="6" destOrd="0" presId="urn:microsoft.com/office/officeart/2005/8/layout/list1"/>
    <dgm:cxn modelId="{7CA55305-F85D-4FD6-8E50-51774F51C686}" type="presParOf" srcId="{4B2616B3-576F-48F2-98CC-1F70F7136D15}" destId="{545EE519-6FCF-492C-BA1B-D46D5E42AD2A}" srcOrd="7" destOrd="0" presId="urn:microsoft.com/office/officeart/2005/8/layout/list1"/>
    <dgm:cxn modelId="{308E2699-ED69-41C5-82D9-8F6604C0B560}" type="presParOf" srcId="{4B2616B3-576F-48F2-98CC-1F70F7136D15}" destId="{62688BAA-E127-4DFE-AC69-D2AF85695665}" srcOrd="8" destOrd="0" presId="urn:microsoft.com/office/officeart/2005/8/layout/list1"/>
    <dgm:cxn modelId="{2536ABF0-81BE-4F1C-BACB-D7F1DDB91147}" type="presParOf" srcId="{62688BAA-E127-4DFE-AC69-D2AF85695665}" destId="{EFE1EC36-CF1D-4338-A01C-CA63F773F992}" srcOrd="0" destOrd="0" presId="urn:microsoft.com/office/officeart/2005/8/layout/list1"/>
    <dgm:cxn modelId="{9B681E06-75D8-485F-BB8D-AA507CEFD5B0}" type="presParOf" srcId="{62688BAA-E127-4DFE-AC69-D2AF85695665}" destId="{8F6A1FF2-1984-4F81-8270-134DDB0B2F9D}" srcOrd="1" destOrd="0" presId="urn:microsoft.com/office/officeart/2005/8/layout/list1"/>
    <dgm:cxn modelId="{D73AF562-6E29-49A0-BE5F-72E02156FF72}" type="presParOf" srcId="{4B2616B3-576F-48F2-98CC-1F70F7136D15}" destId="{72A96E8F-DF13-4059-A40D-47123318BE0D}" srcOrd="9" destOrd="0" presId="urn:microsoft.com/office/officeart/2005/8/layout/list1"/>
    <dgm:cxn modelId="{13F902C1-E47F-459C-B802-672C7AD7E15E}" type="presParOf" srcId="{4B2616B3-576F-48F2-98CC-1F70F7136D15}" destId="{4AE2C62D-3961-4D7E-A85B-1EEAAC5D3825}" srcOrd="10" destOrd="0" presId="urn:microsoft.com/office/officeart/2005/8/layout/list1"/>
    <dgm:cxn modelId="{23BB73B9-6788-465D-8562-011C32C150FE}" type="presParOf" srcId="{4B2616B3-576F-48F2-98CC-1F70F7136D15}" destId="{F64F1C33-A62C-4BBE-B365-0F6425681AD4}" srcOrd="11" destOrd="0" presId="urn:microsoft.com/office/officeart/2005/8/layout/list1"/>
    <dgm:cxn modelId="{363DAC09-C8E5-4C24-BEF5-22AF4E427B31}" type="presParOf" srcId="{4B2616B3-576F-48F2-98CC-1F70F7136D15}" destId="{0A7572C1-72A4-4F79-95D9-C7D212118AF1}" srcOrd="12" destOrd="0" presId="urn:microsoft.com/office/officeart/2005/8/layout/list1"/>
    <dgm:cxn modelId="{C4586D1A-202D-48FE-91B9-D038C0801B7E}" type="presParOf" srcId="{0A7572C1-72A4-4F79-95D9-C7D212118AF1}" destId="{EE0916DB-8CA6-47D1-8809-3254DCF61C92}" srcOrd="0" destOrd="0" presId="urn:microsoft.com/office/officeart/2005/8/layout/list1"/>
    <dgm:cxn modelId="{DDF48DC3-E942-4D10-8F06-700AFE55E2F9}" type="presParOf" srcId="{0A7572C1-72A4-4F79-95D9-C7D212118AF1}" destId="{AE8CB6EA-5303-4E5A-8CFF-D42EF7971C33}" srcOrd="1" destOrd="0" presId="urn:microsoft.com/office/officeart/2005/8/layout/list1"/>
    <dgm:cxn modelId="{BB3BB975-8B0B-4125-84FA-D7476C31AD05}" type="presParOf" srcId="{4B2616B3-576F-48F2-98CC-1F70F7136D15}" destId="{0CD947E0-4698-4A3B-85F4-AFEF2E71348F}" srcOrd="13" destOrd="0" presId="urn:microsoft.com/office/officeart/2005/8/layout/list1"/>
    <dgm:cxn modelId="{4C01294E-8435-434F-A786-DDBFFDFC9E2C}" type="presParOf" srcId="{4B2616B3-576F-48F2-98CC-1F70F7136D15}" destId="{E26EFCC3-E367-4206-9972-10F4D6C1B731}" srcOrd="14" destOrd="0" presId="urn:microsoft.com/office/officeart/2005/8/layout/list1"/>
    <dgm:cxn modelId="{95008A30-96F0-445F-9E70-23B1DCBB7655}" type="presParOf" srcId="{4B2616B3-576F-48F2-98CC-1F70F7136D15}" destId="{2BE03BE6-67A1-4D27-99CE-4ACA68C184AE}" srcOrd="15" destOrd="0" presId="urn:microsoft.com/office/officeart/2005/8/layout/list1"/>
    <dgm:cxn modelId="{DDC66F69-150D-4DF9-AAE4-8C76290B89DC}" type="presParOf" srcId="{4B2616B3-576F-48F2-98CC-1F70F7136D15}" destId="{AA782DB1-3804-49C9-89B2-A8A7E3225FB1}" srcOrd="16" destOrd="0" presId="urn:microsoft.com/office/officeart/2005/8/layout/list1"/>
    <dgm:cxn modelId="{4A76CDDE-2B80-461F-AAFB-3E56418B7604}" type="presParOf" srcId="{AA782DB1-3804-49C9-89B2-A8A7E3225FB1}" destId="{EB151DBC-53E5-4238-BE4B-AF655C5A8C31}" srcOrd="0" destOrd="0" presId="urn:microsoft.com/office/officeart/2005/8/layout/list1"/>
    <dgm:cxn modelId="{85C1E50C-1D05-48B1-9813-11C5E81A316E}" type="presParOf" srcId="{AA782DB1-3804-49C9-89B2-A8A7E3225FB1}" destId="{5A40C8FC-B489-40BC-B551-75AC0AE02E7E}" srcOrd="1" destOrd="0" presId="urn:microsoft.com/office/officeart/2005/8/layout/list1"/>
    <dgm:cxn modelId="{04820AAE-1878-486C-8786-928C4D14969A}" type="presParOf" srcId="{4B2616B3-576F-48F2-98CC-1F70F7136D15}" destId="{F41EC0E8-4DB4-4CB7-BA24-04498AE21F74}" srcOrd="17" destOrd="0" presId="urn:microsoft.com/office/officeart/2005/8/layout/list1"/>
    <dgm:cxn modelId="{476F513D-C829-4C8C-8D48-6767BA816174}" type="presParOf" srcId="{4B2616B3-576F-48F2-98CC-1F70F7136D15}" destId="{8ED83F47-EC06-4373-8737-28A7917087C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305EAC-A053-48A9-A075-C1E4551A3CB9}" type="doc">
      <dgm:prSet loTypeId="urn:microsoft.com/office/officeart/2005/8/layout/matrix1" loCatId="matrix" qsTypeId="urn:microsoft.com/office/officeart/2005/8/quickstyle/simple1" qsCatId="simple" csTypeId="urn:microsoft.com/office/officeart/2005/8/colors/colorful3" csCatId="colorful" phldr="1"/>
      <dgm:spPr/>
      <dgm:t>
        <a:bodyPr/>
        <a:lstStyle/>
        <a:p>
          <a:endParaRPr lang="en-NZ"/>
        </a:p>
      </dgm:t>
    </dgm:pt>
    <dgm:pt modelId="{094739BE-93CA-4DE8-B9B3-48B7243F4356}">
      <dgm:prSet phldrT="[Text]"/>
      <dgm:spPr/>
      <dgm:t>
        <a:bodyPr/>
        <a:lstStyle/>
        <a:p>
          <a:r>
            <a:rPr lang="en-NZ" dirty="0" smtClean="0"/>
            <a:t> Four Pillars of the Food and Fibre Industries</a:t>
          </a:r>
          <a:endParaRPr lang="en-NZ" dirty="0"/>
        </a:p>
      </dgm:t>
    </dgm:pt>
    <dgm:pt modelId="{8CBB3DCB-4C1D-4AC4-B585-E110A0C8D6C1}" type="parTrans" cxnId="{5608B99A-D168-4756-8BE9-F6941A365992}">
      <dgm:prSet/>
      <dgm:spPr/>
      <dgm:t>
        <a:bodyPr/>
        <a:lstStyle/>
        <a:p>
          <a:endParaRPr lang="en-NZ"/>
        </a:p>
      </dgm:t>
    </dgm:pt>
    <dgm:pt modelId="{FFA12531-3D6A-48E5-A997-3D3530F53C18}" type="sibTrans" cxnId="{5608B99A-D168-4756-8BE9-F6941A365992}">
      <dgm:prSet/>
      <dgm:spPr/>
      <dgm:t>
        <a:bodyPr/>
        <a:lstStyle/>
        <a:p>
          <a:endParaRPr lang="en-NZ"/>
        </a:p>
      </dgm:t>
    </dgm:pt>
    <dgm:pt modelId="{5DE73FFA-9D45-499A-8928-6B5C56CC9A20}">
      <dgm:prSet phldrT="[Text]"/>
      <dgm:spPr/>
      <dgm:t>
        <a:bodyPr/>
        <a:lstStyle/>
        <a:p>
          <a:r>
            <a:rPr lang="en-NZ" dirty="0" smtClean="0"/>
            <a:t>NATURAL CAPITAL</a:t>
          </a:r>
          <a:endParaRPr lang="en-NZ" dirty="0"/>
        </a:p>
      </dgm:t>
    </dgm:pt>
    <dgm:pt modelId="{2C5E6EC8-F0D8-410C-9AA0-A808D2AB828E}" type="parTrans" cxnId="{4A392E7B-A2AE-4478-9D1F-DED4D7BB7EAB}">
      <dgm:prSet/>
      <dgm:spPr/>
      <dgm:t>
        <a:bodyPr/>
        <a:lstStyle/>
        <a:p>
          <a:endParaRPr lang="en-NZ"/>
        </a:p>
      </dgm:t>
    </dgm:pt>
    <dgm:pt modelId="{C65A6CD1-CEA8-4375-9901-C21184D86EBB}" type="sibTrans" cxnId="{4A392E7B-A2AE-4478-9D1F-DED4D7BB7EAB}">
      <dgm:prSet/>
      <dgm:spPr/>
      <dgm:t>
        <a:bodyPr/>
        <a:lstStyle/>
        <a:p>
          <a:endParaRPr lang="en-NZ"/>
        </a:p>
      </dgm:t>
    </dgm:pt>
    <dgm:pt modelId="{976047AB-23BB-4425-971B-0876B5A918DC}">
      <dgm:prSet phldrT="[Text]"/>
      <dgm:spPr/>
      <dgm:t>
        <a:bodyPr/>
        <a:lstStyle/>
        <a:p>
          <a:r>
            <a:rPr lang="en-NZ" dirty="0" smtClean="0"/>
            <a:t>HUMAN &amp; CULTURAL CAPITAL</a:t>
          </a:r>
          <a:endParaRPr lang="en-NZ" dirty="0"/>
        </a:p>
      </dgm:t>
    </dgm:pt>
    <dgm:pt modelId="{BC572C09-F0F5-4DF1-A96B-BBA75B170951}" type="parTrans" cxnId="{5A609570-3FCF-40BD-9AA2-2C7740E82711}">
      <dgm:prSet/>
      <dgm:spPr/>
      <dgm:t>
        <a:bodyPr/>
        <a:lstStyle/>
        <a:p>
          <a:endParaRPr lang="en-NZ"/>
        </a:p>
      </dgm:t>
    </dgm:pt>
    <dgm:pt modelId="{A8A03051-3DEF-40DC-88DB-966BC31B4E57}" type="sibTrans" cxnId="{5A609570-3FCF-40BD-9AA2-2C7740E82711}">
      <dgm:prSet/>
      <dgm:spPr/>
      <dgm:t>
        <a:bodyPr/>
        <a:lstStyle/>
        <a:p>
          <a:endParaRPr lang="en-NZ"/>
        </a:p>
      </dgm:t>
    </dgm:pt>
    <dgm:pt modelId="{F2C8D6EB-818D-4295-914D-769CBAB7E124}">
      <dgm:prSet phldrT="[Text]"/>
      <dgm:spPr/>
      <dgm:t>
        <a:bodyPr/>
        <a:lstStyle/>
        <a:p>
          <a:r>
            <a:rPr lang="en-NZ" dirty="0" smtClean="0"/>
            <a:t>OUR REPUTATION</a:t>
          </a:r>
          <a:endParaRPr lang="en-NZ" dirty="0"/>
        </a:p>
      </dgm:t>
    </dgm:pt>
    <dgm:pt modelId="{BCCCEEA9-43B3-4652-A641-68DFDC7DEE3D}" type="parTrans" cxnId="{E3A24C7D-2AEB-4036-9E18-2FDBC3079099}">
      <dgm:prSet/>
      <dgm:spPr/>
      <dgm:t>
        <a:bodyPr/>
        <a:lstStyle/>
        <a:p>
          <a:endParaRPr lang="en-NZ"/>
        </a:p>
      </dgm:t>
    </dgm:pt>
    <dgm:pt modelId="{9857E162-8A51-417A-A790-49D51F9DE040}" type="sibTrans" cxnId="{E3A24C7D-2AEB-4036-9E18-2FDBC3079099}">
      <dgm:prSet/>
      <dgm:spPr/>
      <dgm:t>
        <a:bodyPr/>
        <a:lstStyle/>
        <a:p>
          <a:endParaRPr lang="en-NZ"/>
        </a:p>
      </dgm:t>
    </dgm:pt>
    <dgm:pt modelId="{7B35E048-8E59-484B-A777-486D61DA9B6A}">
      <dgm:prSet phldrT="[Text]"/>
      <dgm:spPr/>
      <dgm:t>
        <a:bodyPr/>
        <a:lstStyle/>
        <a:p>
          <a:r>
            <a:rPr lang="en-NZ" dirty="0" smtClean="0"/>
            <a:t>INVESTING FOR THE FUTURE</a:t>
          </a:r>
          <a:endParaRPr lang="en-NZ" dirty="0"/>
        </a:p>
      </dgm:t>
    </dgm:pt>
    <dgm:pt modelId="{FD322B8C-C9CD-49E2-A225-9C29F939F34C}" type="parTrans" cxnId="{D7DC919A-58B7-4DCD-A067-6FC9D094A253}">
      <dgm:prSet/>
      <dgm:spPr/>
      <dgm:t>
        <a:bodyPr/>
        <a:lstStyle/>
        <a:p>
          <a:endParaRPr lang="en-NZ"/>
        </a:p>
      </dgm:t>
    </dgm:pt>
    <dgm:pt modelId="{12401E28-FC59-4CAA-8656-81EC6D484901}" type="sibTrans" cxnId="{D7DC919A-58B7-4DCD-A067-6FC9D094A253}">
      <dgm:prSet/>
      <dgm:spPr/>
      <dgm:t>
        <a:bodyPr/>
        <a:lstStyle/>
        <a:p>
          <a:endParaRPr lang="en-NZ"/>
        </a:p>
      </dgm:t>
    </dgm:pt>
    <dgm:pt modelId="{34765702-FD62-4EEC-BCDF-85EEEA7826AA}" type="pres">
      <dgm:prSet presAssocID="{83305EAC-A053-48A9-A075-C1E4551A3CB9}" presName="diagram" presStyleCnt="0">
        <dgm:presLayoutVars>
          <dgm:chMax val="1"/>
          <dgm:dir/>
          <dgm:animLvl val="ctr"/>
          <dgm:resizeHandles val="exact"/>
        </dgm:presLayoutVars>
      </dgm:prSet>
      <dgm:spPr/>
      <dgm:t>
        <a:bodyPr/>
        <a:lstStyle/>
        <a:p>
          <a:endParaRPr lang="en-NZ"/>
        </a:p>
      </dgm:t>
    </dgm:pt>
    <dgm:pt modelId="{3AB64A77-BF20-4F6C-BA16-50C3725B0D70}" type="pres">
      <dgm:prSet presAssocID="{83305EAC-A053-48A9-A075-C1E4551A3CB9}" presName="matrix" presStyleCnt="0"/>
      <dgm:spPr/>
    </dgm:pt>
    <dgm:pt modelId="{D9701A70-67F2-4793-BFC0-FD524579AD75}" type="pres">
      <dgm:prSet presAssocID="{83305EAC-A053-48A9-A075-C1E4551A3CB9}" presName="tile1" presStyleLbl="node1" presStyleIdx="0" presStyleCnt="4"/>
      <dgm:spPr/>
      <dgm:t>
        <a:bodyPr/>
        <a:lstStyle/>
        <a:p>
          <a:endParaRPr lang="en-NZ"/>
        </a:p>
      </dgm:t>
    </dgm:pt>
    <dgm:pt modelId="{E13FDFD3-BE86-4582-9300-28BF5D80CA52}" type="pres">
      <dgm:prSet presAssocID="{83305EAC-A053-48A9-A075-C1E4551A3CB9}" presName="tile1text" presStyleLbl="node1" presStyleIdx="0" presStyleCnt="4">
        <dgm:presLayoutVars>
          <dgm:chMax val="0"/>
          <dgm:chPref val="0"/>
          <dgm:bulletEnabled val="1"/>
        </dgm:presLayoutVars>
      </dgm:prSet>
      <dgm:spPr/>
      <dgm:t>
        <a:bodyPr/>
        <a:lstStyle/>
        <a:p>
          <a:endParaRPr lang="en-NZ"/>
        </a:p>
      </dgm:t>
    </dgm:pt>
    <dgm:pt modelId="{E350E6E5-8275-4D9F-9B00-A6444949C306}" type="pres">
      <dgm:prSet presAssocID="{83305EAC-A053-48A9-A075-C1E4551A3CB9}" presName="tile2" presStyleLbl="node1" presStyleIdx="1" presStyleCnt="4"/>
      <dgm:spPr/>
      <dgm:t>
        <a:bodyPr/>
        <a:lstStyle/>
        <a:p>
          <a:endParaRPr lang="en-NZ"/>
        </a:p>
      </dgm:t>
    </dgm:pt>
    <dgm:pt modelId="{C481B8BE-B9A6-40D3-926B-D59B34834FED}" type="pres">
      <dgm:prSet presAssocID="{83305EAC-A053-48A9-A075-C1E4551A3CB9}" presName="tile2text" presStyleLbl="node1" presStyleIdx="1" presStyleCnt="4">
        <dgm:presLayoutVars>
          <dgm:chMax val="0"/>
          <dgm:chPref val="0"/>
          <dgm:bulletEnabled val="1"/>
        </dgm:presLayoutVars>
      </dgm:prSet>
      <dgm:spPr/>
      <dgm:t>
        <a:bodyPr/>
        <a:lstStyle/>
        <a:p>
          <a:endParaRPr lang="en-NZ"/>
        </a:p>
      </dgm:t>
    </dgm:pt>
    <dgm:pt modelId="{DA70EA13-4753-48FF-A5CC-2B1F9F97F7FC}" type="pres">
      <dgm:prSet presAssocID="{83305EAC-A053-48A9-A075-C1E4551A3CB9}" presName="tile3" presStyleLbl="node1" presStyleIdx="2" presStyleCnt="4"/>
      <dgm:spPr/>
      <dgm:t>
        <a:bodyPr/>
        <a:lstStyle/>
        <a:p>
          <a:endParaRPr lang="en-NZ"/>
        </a:p>
      </dgm:t>
    </dgm:pt>
    <dgm:pt modelId="{DFC2BE87-1A02-4E10-A1BC-67AE06D2DCB8}" type="pres">
      <dgm:prSet presAssocID="{83305EAC-A053-48A9-A075-C1E4551A3CB9}" presName="tile3text" presStyleLbl="node1" presStyleIdx="2" presStyleCnt="4">
        <dgm:presLayoutVars>
          <dgm:chMax val="0"/>
          <dgm:chPref val="0"/>
          <dgm:bulletEnabled val="1"/>
        </dgm:presLayoutVars>
      </dgm:prSet>
      <dgm:spPr/>
      <dgm:t>
        <a:bodyPr/>
        <a:lstStyle/>
        <a:p>
          <a:endParaRPr lang="en-NZ"/>
        </a:p>
      </dgm:t>
    </dgm:pt>
    <dgm:pt modelId="{FDF2FAF1-6575-48CA-8000-25280AEB2E55}" type="pres">
      <dgm:prSet presAssocID="{83305EAC-A053-48A9-A075-C1E4551A3CB9}" presName="tile4" presStyleLbl="node1" presStyleIdx="3" presStyleCnt="4"/>
      <dgm:spPr/>
      <dgm:t>
        <a:bodyPr/>
        <a:lstStyle/>
        <a:p>
          <a:endParaRPr lang="en-NZ"/>
        </a:p>
      </dgm:t>
    </dgm:pt>
    <dgm:pt modelId="{282D399F-E669-46A7-B265-B35C91D42488}" type="pres">
      <dgm:prSet presAssocID="{83305EAC-A053-48A9-A075-C1E4551A3CB9}" presName="tile4text" presStyleLbl="node1" presStyleIdx="3" presStyleCnt="4">
        <dgm:presLayoutVars>
          <dgm:chMax val="0"/>
          <dgm:chPref val="0"/>
          <dgm:bulletEnabled val="1"/>
        </dgm:presLayoutVars>
      </dgm:prSet>
      <dgm:spPr/>
      <dgm:t>
        <a:bodyPr/>
        <a:lstStyle/>
        <a:p>
          <a:endParaRPr lang="en-NZ"/>
        </a:p>
      </dgm:t>
    </dgm:pt>
    <dgm:pt modelId="{78FA97AD-57FC-425E-960C-2E6EBE8E15DB}" type="pres">
      <dgm:prSet presAssocID="{83305EAC-A053-48A9-A075-C1E4551A3CB9}" presName="centerTile" presStyleLbl="fgShp" presStyleIdx="0" presStyleCnt="1">
        <dgm:presLayoutVars>
          <dgm:chMax val="0"/>
          <dgm:chPref val="0"/>
        </dgm:presLayoutVars>
      </dgm:prSet>
      <dgm:spPr/>
      <dgm:t>
        <a:bodyPr/>
        <a:lstStyle/>
        <a:p>
          <a:endParaRPr lang="en-NZ"/>
        </a:p>
      </dgm:t>
    </dgm:pt>
  </dgm:ptLst>
  <dgm:cxnLst>
    <dgm:cxn modelId="{D7DC919A-58B7-4DCD-A067-6FC9D094A253}" srcId="{094739BE-93CA-4DE8-B9B3-48B7243F4356}" destId="{7B35E048-8E59-484B-A777-486D61DA9B6A}" srcOrd="3" destOrd="0" parTransId="{FD322B8C-C9CD-49E2-A225-9C29F939F34C}" sibTransId="{12401E28-FC59-4CAA-8656-81EC6D484901}"/>
    <dgm:cxn modelId="{D225EEF9-9286-4113-B64E-2B92E06A0D90}" type="presOf" srcId="{5DE73FFA-9D45-499A-8928-6B5C56CC9A20}" destId="{D9701A70-67F2-4793-BFC0-FD524579AD75}" srcOrd="0" destOrd="0" presId="urn:microsoft.com/office/officeart/2005/8/layout/matrix1"/>
    <dgm:cxn modelId="{AB7E10C0-116C-44FD-9C2F-27624ADB282E}" type="presOf" srcId="{7B35E048-8E59-484B-A777-486D61DA9B6A}" destId="{FDF2FAF1-6575-48CA-8000-25280AEB2E55}" srcOrd="0" destOrd="0" presId="urn:microsoft.com/office/officeart/2005/8/layout/matrix1"/>
    <dgm:cxn modelId="{624D0B21-0529-48E2-99D9-B0CA3944643B}" type="presOf" srcId="{7B35E048-8E59-484B-A777-486D61DA9B6A}" destId="{282D399F-E669-46A7-B265-B35C91D42488}" srcOrd="1" destOrd="0" presId="urn:microsoft.com/office/officeart/2005/8/layout/matrix1"/>
    <dgm:cxn modelId="{ED9F72FB-7B62-4FFA-8D01-89C59E2D6AEC}" type="presOf" srcId="{F2C8D6EB-818D-4295-914D-769CBAB7E124}" destId="{DA70EA13-4753-48FF-A5CC-2B1F9F97F7FC}" srcOrd="0" destOrd="0" presId="urn:microsoft.com/office/officeart/2005/8/layout/matrix1"/>
    <dgm:cxn modelId="{5A609570-3FCF-40BD-9AA2-2C7740E82711}" srcId="{094739BE-93CA-4DE8-B9B3-48B7243F4356}" destId="{976047AB-23BB-4425-971B-0876B5A918DC}" srcOrd="1" destOrd="0" parTransId="{BC572C09-F0F5-4DF1-A96B-BBA75B170951}" sibTransId="{A8A03051-3DEF-40DC-88DB-966BC31B4E57}"/>
    <dgm:cxn modelId="{FA03C436-FEB5-4939-9A61-36D09C9E8313}" type="presOf" srcId="{5DE73FFA-9D45-499A-8928-6B5C56CC9A20}" destId="{E13FDFD3-BE86-4582-9300-28BF5D80CA52}" srcOrd="1" destOrd="0" presId="urn:microsoft.com/office/officeart/2005/8/layout/matrix1"/>
    <dgm:cxn modelId="{E3A24C7D-2AEB-4036-9E18-2FDBC3079099}" srcId="{094739BE-93CA-4DE8-B9B3-48B7243F4356}" destId="{F2C8D6EB-818D-4295-914D-769CBAB7E124}" srcOrd="2" destOrd="0" parTransId="{BCCCEEA9-43B3-4652-A641-68DFDC7DEE3D}" sibTransId="{9857E162-8A51-417A-A790-49D51F9DE040}"/>
    <dgm:cxn modelId="{E0821FE9-2060-43CC-9B65-02C11906228E}" type="presOf" srcId="{976047AB-23BB-4425-971B-0876B5A918DC}" destId="{C481B8BE-B9A6-40D3-926B-D59B34834FED}" srcOrd="1" destOrd="0" presId="urn:microsoft.com/office/officeart/2005/8/layout/matrix1"/>
    <dgm:cxn modelId="{4A392E7B-A2AE-4478-9D1F-DED4D7BB7EAB}" srcId="{094739BE-93CA-4DE8-B9B3-48B7243F4356}" destId="{5DE73FFA-9D45-499A-8928-6B5C56CC9A20}" srcOrd="0" destOrd="0" parTransId="{2C5E6EC8-F0D8-410C-9AA0-A808D2AB828E}" sibTransId="{C65A6CD1-CEA8-4375-9901-C21184D86EBB}"/>
    <dgm:cxn modelId="{5608B99A-D168-4756-8BE9-F6941A365992}" srcId="{83305EAC-A053-48A9-A075-C1E4551A3CB9}" destId="{094739BE-93CA-4DE8-B9B3-48B7243F4356}" srcOrd="0" destOrd="0" parTransId="{8CBB3DCB-4C1D-4AC4-B585-E110A0C8D6C1}" sibTransId="{FFA12531-3D6A-48E5-A997-3D3530F53C18}"/>
    <dgm:cxn modelId="{D2117C7F-086F-49A2-97C9-4C1279C88779}" type="presOf" srcId="{094739BE-93CA-4DE8-B9B3-48B7243F4356}" destId="{78FA97AD-57FC-425E-960C-2E6EBE8E15DB}" srcOrd="0" destOrd="0" presId="urn:microsoft.com/office/officeart/2005/8/layout/matrix1"/>
    <dgm:cxn modelId="{21F61725-77DA-4D6B-9BF9-4A0F7E2EDAE4}" type="presOf" srcId="{F2C8D6EB-818D-4295-914D-769CBAB7E124}" destId="{DFC2BE87-1A02-4E10-A1BC-67AE06D2DCB8}" srcOrd="1" destOrd="0" presId="urn:microsoft.com/office/officeart/2005/8/layout/matrix1"/>
    <dgm:cxn modelId="{DADB0448-3585-4525-86AC-F990650E85CB}" type="presOf" srcId="{83305EAC-A053-48A9-A075-C1E4551A3CB9}" destId="{34765702-FD62-4EEC-BCDF-85EEEA7826AA}" srcOrd="0" destOrd="0" presId="urn:microsoft.com/office/officeart/2005/8/layout/matrix1"/>
    <dgm:cxn modelId="{574A775B-4822-4C61-A5B0-888077609F04}" type="presOf" srcId="{976047AB-23BB-4425-971B-0876B5A918DC}" destId="{E350E6E5-8275-4D9F-9B00-A6444949C306}" srcOrd="0" destOrd="0" presId="urn:microsoft.com/office/officeart/2005/8/layout/matrix1"/>
    <dgm:cxn modelId="{C3109B54-1BE2-42BA-8635-37BB122849A8}" type="presParOf" srcId="{34765702-FD62-4EEC-BCDF-85EEEA7826AA}" destId="{3AB64A77-BF20-4F6C-BA16-50C3725B0D70}" srcOrd="0" destOrd="0" presId="urn:microsoft.com/office/officeart/2005/8/layout/matrix1"/>
    <dgm:cxn modelId="{3B0A532E-702F-404D-9D40-2AD79A2CFCBE}" type="presParOf" srcId="{3AB64A77-BF20-4F6C-BA16-50C3725B0D70}" destId="{D9701A70-67F2-4793-BFC0-FD524579AD75}" srcOrd="0" destOrd="0" presId="urn:microsoft.com/office/officeart/2005/8/layout/matrix1"/>
    <dgm:cxn modelId="{92C2744D-E8F9-4168-ABB0-760D8D30B50A}" type="presParOf" srcId="{3AB64A77-BF20-4F6C-BA16-50C3725B0D70}" destId="{E13FDFD3-BE86-4582-9300-28BF5D80CA52}" srcOrd="1" destOrd="0" presId="urn:microsoft.com/office/officeart/2005/8/layout/matrix1"/>
    <dgm:cxn modelId="{4BFB6E6A-0F34-4F10-B102-CF393065E897}" type="presParOf" srcId="{3AB64A77-BF20-4F6C-BA16-50C3725B0D70}" destId="{E350E6E5-8275-4D9F-9B00-A6444949C306}" srcOrd="2" destOrd="0" presId="urn:microsoft.com/office/officeart/2005/8/layout/matrix1"/>
    <dgm:cxn modelId="{B5C598BE-0D5E-4877-9943-035EF6DDCCF5}" type="presParOf" srcId="{3AB64A77-BF20-4F6C-BA16-50C3725B0D70}" destId="{C481B8BE-B9A6-40D3-926B-D59B34834FED}" srcOrd="3" destOrd="0" presId="urn:microsoft.com/office/officeart/2005/8/layout/matrix1"/>
    <dgm:cxn modelId="{AF123B79-A11F-40D5-9212-AADE8CD8D96E}" type="presParOf" srcId="{3AB64A77-BF20-4F6C-BA16-50C3725B0D70}" destId="{DA70EA13-4753-48FF-A5CC-2B1F9F97F7FC}" srcOrd="4" destOrd="0" presId="urn:microsoft.com/office/officeart/2005/8/layout/matrix1"/>
    <dgm:cxn modelId="{82FA28E3-F81C-4D3F-B636-5EBC41815F5F}" type="presParOf" srcId="{3AB64A77-BF20-4F6C-BA16-50C3725B0D70}" destId="{DFC2BE87-1A02-4E10-A1BC-67AE06D2DCB8}" srcOrd="5" destOrd="0" presId="urn:microsoft.com/office/officeart/2005/8/layout/matrix1"/>
    <dgm:cxn modelId="{E1CECA98-84B9-40DB-B912-51660282A6CF}" type="presParOf" srcId="{3AB64A77-BF20-4F6C-BA16-50C3725B0D70}" destId="{FDF2FAF1-6575-48CA-8000-25280AEB2E55}" srcOrd="6" destOrd="0" presId="urn:microsoft.com/office/officeart/2005/8/layout/matrix1"/>
    <dgm:cxn modelId="{79D81916-CD68-44A3-A9FB-AB55D3C22EEB}" type="presParOf" srcId="{3AB64A77-BF20-4F6C-BA16-50C3725B0D70}" destId="{282D399F-E669-46A7-B265-B35C91D42488}" srcOrd="7" destOrd="0" presId="urn:microsoft.com/office/officeart/2005/8/layout/matrix1"/>
    <dgm:cxn modelId="{E5591CBB-4589-4CE7-A5A9-991D1117D1A4}" type="presParOf" srcId="{34765702-FD62-4EEC-BCDF-85EEEA7826AA}" destId="{78FA97AD-57FC-425E-960C-2E6EBE8E15D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2/15/2018</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2/15/2018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2/15/2018</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10" Type="http://schemas.openxmlformats.org/officeDocument/2006/relationships/image" Target="../media/image4.jpg"/><Relationship Id="rId4" Type="http://schemas.openxmlformats.org/officeDocument/2006/relationships/diagramQuickStyle" Target="../diagrams/quickStyle3.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9980" y="837406"/>
            <a:ext cx="9966960" cy="2926080"/>
          </a:xfrm>
        </p:spPr>
        <p:txBody>
          <a:bodyPr/>
          <a:lstStyle/>
          <a:p>
            <a:r>
              <a:rPr lang="en-NZ" dirty="0" smtClean="0"/>
              <a:t>A Vision for New Zealand’s primary sector</a:t>
            </a:r>
            <a:endParaRPr lang="en-NZ" dirty="0"/>
          </a:p>
        </p:txBody>
      </p:sp>
      <p:sp>
        <p:nvSpPr>
          <p:cNvPr id="3" name="Subtitle 2"/>
          <p:cNvSpPr>
            <a:spLocks noGrp="1"/>
          </p:cNvSpPr>
          <p:nvPr>
            <p:ph type="subTitle" idx="1"/>
          </p:nvPr>
        </p:nvSpPr>
        <p:spPr/>
        <p:txBody>
          <a:bodyPr>
            <a:normAutofit fontScale="77500" lnSpcReduction="20000"/>
          </a:bodyPr>
          <a:lstStyle/>
          <a:p>
            <a:endParaRPr lang="en-NZ" dirty="0" smtClean="0"/>
          </a:p>
          <a:p>
            <a:r>
              <a:rPr lang="en-NZ" dirty="0" smtClean="0"/>
              <a:t>some thinking presented by food and fibre industry leaders</a:t>
            </a:r>
          </a:p>
          <a:p>
            <a:endParaRPr lang="en-NZ" dirty="0"/>
          </a:p>
          <a:p>
            <a:r>
              <a:rPr lang="en-NZ" dirty="0" smtClean="0"/>
              <a:t>November 2017</a:t>
            </a:r>
            <a:endParaRPr lang="en-NZ" dirty="0" smtClean="0"/>
          </a:p>
          <a:p>
            <a:endParaRPr lang="en-NZ" dirty="0"/>
          </a:p>
        </p:txBody>
      </p:sp>
    </p:spTree>
    <p:extLst>
      <p:ext uri="{BB962C8B-B14F-4D97-AF65-F5344CB8AC3E}">
        <p14:creationId xmlns:p14="http://schemas.microsoft.com/office/powerpoint/2010/main" val="814140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1294" y="264827"/>
            <a:ext cx="9875520" cy="1054307"/>
          </a:xfrm>
        </p:spPr>
        <p:txBody>
          <a:bodyPr/>
          <a:lstStyle/>
          <a:p>
            <a:r>
              <a:rPr lang="en-NZ" dirty="0" smtClean="0"/>
              <a:t>Natural Capital</a:t>
            </a:r>
            <a:endParaRPr lang="en-NZ" dirty="0"/>
          </a:p>
        </p:txBody>
      </p:sp>
      <p:sp>
        <p:nvSpPr>
          <p:cNvPr id="3" name="Content Placeholder 2"/>
          <p:cNvSpPr>
            <a:spLocks noGrp="1"/>
          </p:cNvSpPr>
          <p:nvPr>
            <p:ph idx="1"/>
          </p:nvPr>
        </p:nvSpPr>
        <p:spPr>
          <a:xfrm>
            <a:off x="1113943" y="1931231"/>
            <a:ext cx="9872871" cy="4372133"/>
          </a:xfrm>
        </p:spPr>
        <p:txBody>
          <a:bodyPr>
            <a:normAutofit fontScale="77500" lnSpcReduction="20000"/>
          </a:bodyPr>
          <a:lstStyle/>
          <a:p>
            <a:r>
              <a:rPr lang="en-NZ" sz="2000" dirty="0" smtClean="0"/>
              <a:t>How do we best allocate our natural resources?</a:t>
            </a:r>
          </a:p>
          <a:p>
            <a:r>
              <a:rPr lang="en-NZ" sz="2000" dirty="0" smtClean="0"/>
              <a:t>Water is a peak indicator: we need to pro-actively embrace this challenge, “own” the issue, and create a baseline.</a:t>
            </a:r>
          </a:p>
          <a:p>
            <a:r>
              <a:rPr lang="en-NZ" sz="2000" dirty="0" smtClean="0"/>
              <a:t>We need to better apply the science and technology we already have. For example</a:t>
            </a:r>
            <a:r>
              <a:rPr lang="en-NZ" sz="2000" dirty="0"/>
              <a:t>,</a:t>
            </a:r>
            <a:r>
              <a:rPr lang="en-NZ" sz="2000" dirty="0" smtClean="0"/>
              <a:t> how to turn our climate change research into action?</a:t>
            </a:r>
          </a:p>
          <a:p>
            <a:r>
              <a:rPr lang="en-NZ" sz="2000" dirty="0" smtClean="0"/>
              <a:t>We need to protect IP and trade advantages associated with our natural assets.</a:t>
            </a:r>
          </a:p>
          <a:p>
            <a:r>
              <a:rPr lang="en-NZ" sz="2000" dirty="0" smtClean="0"/>
              <a:t>The environmental behaviours of the primary sector need to ‘walk the talk’ and clearly resonate with urban New Zealand.</a:t>
            </a:r>
          </a:p>
          <a:p>
            <a:r>
              <a:rPr lang="en-NZ" sz="2000" dirty="0" smtClean="0"/>
              <a:t>We have reputational management challenges at a domestic and international level.</a:t>
            </a:r>
          </a:p>
          <a:p>
            <a:r>
              <a:rPr lang="en-NZ" sz="2000" dirty="0" smtClean="0"/>
              <a:t>We must keep abreast of changing consumer values and preferences – e.g. what does land and water ‘wellness’ mean to our consumers?</a:t>
            </a:r>
          </a:p>
          <a:p>
            <a:r>
              <a:rPr lang="en-NZ" sz="2000" dirty="0" smtClean="0"/>
              <a:t>The primary sector, our natural assets, and our tourists’ visitor experiences are inextricably linked. We need to engage with the wider story, because our Vison is part of NZ’s wider reputation.</a:t>
            </a:r>
          </a:p>
          <a:p>
            <a:r>
              <a:rPr lang="en-NZ" sz="2000" dirty="0" smtClean="0"/>
              <a:t>National regulatory frameworks have a role to play – are we engaging and influencing the debate?</a:t>
            </a:r>
          </a:p>
          <a:p>
            <a:r>
              <a:rPr lang="en-NZ" sz="2000" dirty="0" smtClean="0"/>
              <a:t>Don’t forget that 96% of NZ territory is ocean!</a:t>
            </a:r>
          </a:p>
          <a:p>
            <a:endParaRPr lang="en-NZ" dirty="0" smtClean="0"/>
          </a:p>
          <a:p>
            <a:endParaRPr lang="en-NZ" dirty="0"/>
          </a:p>
        </p:txBody>
      </p:sp>
      <p:sp>
        <p:nvSpPr>
          <p:cNvPr id="5" name="TextBox 4"/>
          <p:cNvSpPr txBox="1"/>
          <p:nvPr/>
        </p:nvSpPr>
        <p:spPr>
          <a:xfrm>
            <a:off x="1083562" y="1286628"/>
            <a:ext cx="9930984" cy="338554"/>
          </a:xfrm>
          <a:prstGeom prst="rect">
            <a:avLst/>
          </a:prstGeom>
          <a:noFill/>
        </p:spPr>
        <p:txBody>
          <a:bodyPr wrap="square" rtlCol="0">
            <a:spAutoFit/>
          </a:bodyPr>
          <a:lstStyle/>
          <a:p>
            <a:r>
              <a:rPr lang="en-NZ" sz="1600" b="1" dirty="0" smtClean="0">
                <a:solidFill>
                  <a:schemeClr val="accent3"/>
                </a:solidFill>
              </a:rPr>
              <a:t>WATER </a:t>
            </a:r>
            <a:r>
              <a:rPr lang="en-NZ" sz="1600" b="1" dirty="0" smtClean="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NZ" sz="1600" b="1" dirty="0" smtClean="0">
                <a:solidFill>
                  <a:schemeClr val="accent3"/>
                </a:solidFill>
              </a:rPr>
              <a:t>SOIL </a:t>
            </a:r>
            <a:r>
              <a:rPr lang="en-NZ" sz="16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NZ" sz="1600" b="1" dirty="0" smtClean="0">
                <a:solidFill>
                  <a:schemeClr val="accent3"/>
                </a:solidFill>
              </a:rPr>
              <a:t>ENVIRONMENTAL IMPACTS </a:t>
            </a:r>
            <a:r>
              <a:rPr lang="en-NZ" sz="16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NZ" sz="1600" b="1" dirty="0" smtClean="0">
                <a:solidFill>
                  <a:schemeClr val="accent3"/>
                </a:solidFill>
              </a:rPr>
              <a:t>CLIMATE CHANGE </a:t>
            </a:r>
            <a:r>
              <a:rPr lang="en-NZ" sz="16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NZ" sz="1600" b="1" dirty="0" smtClean="0">
                <a:solidFill>
                  <a:schemeClr val="accent3"/>
                </a:solidFill>
              </a:rPr>
              <a:t>OUR OCEANS </a:t>
            </a:r>
            <a:r>
              <a:rPr lang="en-NZ" sz="16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NZ" sz="1600" b="1" dirty="0" smtClean="0">
                <a:solidFill>
                  <a:schemeClr val="accent3"/>
                </a:solidFill>
              </a:rPr>
              <a:t>BIODIVERSITY</a:t>
            </a:r>
            <a:endParaRPr lang="en-NZ" sz="1600" b="1" dirty="0">
              <a:solidFill>
                <a:schemeClr val="accent3"/>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8007" y="446867"/>
            <a:ext cx="1057613" cy="1858554"/>
          </a:xfrm>
          <a:prstGeom prst="rect">
            <a:avLst/>
          </a:prstGeom>
        </p:spPr>
      </p:pic>
    </p:spTree>
    <p:extLst>
      <p:ext uri="{BB962C8B-B14F-4D97-AF65-F5344CB8AC3E}">
        <p14:creationId xmlns:p14="http://schemas.microsoft.com/office/powerpoint/2010/main" val="4114426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272321"/>
            <a:ext cx="9875520" cy="1356360"/>
          </a:xfrm>
        </p:spPr>
        <p:txBody>
          <a:bodyPr/>
          <a:lstStyle/>
          <a:p>
            <a:r>
              <a:rPr lang="en-NZ" dirty="0" smtClean="0"/>
              <a:t>Human and Cultural Capital </a:t>
            </a:r>
            <a:endParaRPr lang="en-NZ" dirty="0"/>
          </a:p>
        </p:txBody>
      </p:sp>
      <p:sp>
        <p:nvSpPr>
          <p:cNvPr id="3" name="Content Placeholder 2"/>
          <p:cNvSpPr>
            <a:spLocks noGrp="1"/>
          </p:cNvSpPr>
          <p:nvPr>
            <p:ph idx="1"/>
          </p:nvPr>
        </p:nvSpPr>
        <p:spPr>
          <a:xfrm>
            <a:off x="1143000" y="1708880"/>
            <a:ext cx="9872871" cy="4227794"/>
          </a:xfrm>
        </p:spPr>
        <p:txBody>
          <a:bodyPr/>
          <a:lstStyle/>
          <a:p>
            <a:r>
              <a:rPr lang="en-NZ" dirty="0" smtClean="0"/>
              <a:t>Have we acknowledged the depth of the challenge around our future labour requirements, and predicted shortfalls, across the primary sector?</a:t>
            </a:r>
          </a:p>
          <a:p>
            <a:r>
              <a:rPr lang="en-NZ" dirty="0" smtClean="0"/>
              <a:t>We need to foster an entrepreneurial mind-set in our education systems.</a:t>
            </a:r>
          </a:p>
          <a:p>
            <a:r>
              <a:rPr lang="en-NZ" dirty="0" smtClean="0"/>
              <a:t>How do we secure the talent we need to drive innovation?</a:t>
            </a:r>
          </a:p>
          <a:p>
            <a:r>
              <a:rPr lang="en-NZ" dirty="0" smtClean="0"/>
              <a:t>Planning for the succession of institutional and industry knowledge in our services sector.</a:t>
            </a:r>
          </a:p>
          <a:p>
            <a:r>
              <a:rPr lang="en-NZ" dirty="0" smtClean="0"/>
              <a:t>How can food and fibre industries engage in and facilitate an educational ‘lift and shift’?</a:t>
            </a:r>
            <a:endParaRPr lang="en-NZ"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9442" y="404734"/>
            <a:ext cx="2335781" cy="1304145"/>
          </a:xfrm>
          <a:prstGeom prst="rect">
            <a:avLst/>
          </a:prstGeom>
        </p:spPr>
      </p:pic>
    </p:spTree>
    <p:extLst>
      <p:ext uri="{BB962C8B-B14F-4D97-AF65-F5344CB8AC3E}">
        <p14:creationId xmlns:p14="http://schemas.microsoft.com/office/powerpoint/2010/main" val="463835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29718"/>
            <a:ext cx="9875520" cy="1219200"/>
          </a:xfrm>
        </p:spPr>
        <p:txBody>
          <a:bodyPr/>
          <a:lstStyle/>
          <a:p>
            <a:r>
              <a:rPr lang="en-NZ" dirty="0" smtClean="0"/>
              <a:t>Our reputation</a:t>
            </a:r>
            <a:endParaRPr lang="en-NZ" dirty="0"/>
          </a:p>
        </p:txBody>
      </p:sp>
      <p:sp>
        <p:nvSpPr>
          <p:cNvPr id="3" name="Content Placeholder 2"/>
          <p:cNvSpPr>
            <a:spLocks noGrp="1"/>
          </p:cNvSpPr>
          <p:nvPr>
            <p:ph idx="1"/>
          </p:nvPr>
        </p:nvSpPr>
        <p:spPr>
          <a:xfrm>
            <a:off x="1145649" y="2091128"/>
            <a:ext cx="9872871" cy="4094813"/>
          </a:xfrm>
        </p:spPr>
        <p:txBody>
          <a:bodyPr>
            <a:normAutofit/>
          </a:bodyPr>
          <a:lstStyle/>
          <a:p>
            <a:pPr marL="45720" indent="0">
              <a:buNone/>
            </a:pPr>
            <a:r>
              <a:rPr lang="en-NZ" sz="2400" dirty="0" smtClean="0"/>
              <a:t>There are four areas where we need to build, leverage and protect  our reputation. In the four areas below, our reputation is key to creating our points of difference:</a:t>
            </a:r>
          </a:p>
          <a:p>
            <a:endParaRPr lang="en-NZ" sz="2400" dirty="0" smtClean="0"/>
          </a:p>
          <a:p>
            <a:pPr marL="731520" lvl="1" indent="-457200">
              <a:buFont typeface="+mj-lt"/>
              <a:buAutoNum type="arabicPeriod"/>
            </a:pPr>
            <a:r>
              <a:rPr lang="en-NZ" sz="2400" b="1" dirty="0" smtClean="0">
                <a:solidFill>
                  <a:schemeClr val="accent3"/>
                </a:solidFill>
              </a:rPr>
              <a:t>Our provenance story</a:t>
            </a:r>
            <a:r>
              <a:rPr lang="en-NZ" sz="2400" dirty="0" smtClean="0"/>
              <a:t> </a:t>
            </a:r>
          </a:p>
          <a:p>
            <a:pPr marL="731520" lvl="1" indent="-457200">
              <a:buFont typeface="+mj-lt"/>
              <a:buAutoNum type="arabicPeriod"/>
            </a:pPr>
            <a:r>
              <a:rPr lang="en-NZ" sz="2400" b="1" dirty="0" smtClean="0">
                <a:solidFill>
                  <a:schemeClr val="accent3"/>
                </a:solidFill>
              </a:rPr>
              <a:t>Our production systems and inputs</a:t>
            </a:r>
          </a:p>
          <a:p>
            <a:pPr marL="731520" lvl="1" indent="-457200">
              <a:buFont typeface="+mj-lt"/>
              <a:buAutoNum type="arabicPeriod"/>
            </a:pPr>
            <a:r>
              <a:rPr lang="en-NZ" sz="2400" b="1" dirty="0" smtClean="0">
                <a:solidFill>
                  <a:schemeClr val="accent3"/>
                </a:solidFill>
              </a:rPr>
              <a:t>Our market and consumer insight</a:t>
            </a:r>
          </a:p>
          <a:p>
            <a:pPr marL="731520" lvl="1" indent="-457200">
              <a:buFont typeface="+mj-lt"/>
              <a:buAutoNum type="arabicPeriod"/>
            </a:pPr>
            <a:r>
              <a:rPr lang="en-NZ" sz="2400" b="1" dirty="0" smtClean="0">
                <a:solidFill>
                  <a:schemeClr val="accent3"/>
                </a:solidFill>
              </a:rPr>
              <a:t>Our routes to market</a:t>
            </a:r>
            <a:endParaRPr lang="en-NZ"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921" y="429718"/>
            <a:ext cx="1147137" cy="1589204"/>
          </a:xfrm>
          <a:prstGeom prst="rect">
            <a:avLst/>
          </a:prstGeom>
        </p:spPr>
      </p:pic>
    </p:spTree>
    <p:extLst>
      <p:ext uri="{BB962C8B-B14F-4D97-AF65-F5344CB8AC3E}">
        <p14:creationId xmlns:p14="http://schemas.microsoft.com/office/powerpoint/2010/main" val="3596667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1. our provenance story</a:t>
            </a:r>
            <a:endParaRPr lang="en-NZ" dirty="0"/>
          </a:p>
        </p:txBody>
      </p:sp>
      <p:sp>
        <p:nvSpPr>
          <p:cNvPr id="3" name="Content Placeholder 2"/>
          <p:cNvSpPr>
            <a:spLocks noGrp="1"/>
          </p:cNvSpPr>
          <p:nvPr>
            <p:ph idx="1"/>
          </p:nvPr>
        </p:nvSpPr>
        <p:spPr/>
        <p:txBody>
          <a:bodyPr/>
          <a:lstStyle/>
          <a:p>
            <a:r>
              <a:rPr lang="en-NZ" sz="2000" dirty="0" smtClean="0"/>
              <a:t>our </a:t>
            </a:r>
            <a:r>
              <a:rPr lang="en-NZ" sz="2000" dirty="0"/>
              <a:t>cultural </a:t>
            </a:r>
            <a:r>
              <a:rPr lang="en-NZ" sz="2000" dirty="0" smtClean="0"/>
              <a:t>values</a:t>
            </a:r>
          </a:p>
          <a:p>
            <a:r>
              <a:rPr lang="en-NZ" sz="2000" dirty="0" smtClean="0"/>
              <a:t>our producers</a:t>
            </a:r>
          </a:p>
          <a:p>
            <a:r>
              <a:rPr lang="en-NZ" sz="2000" dirty="0" smtClean="0"/>
              <a:t>our crafts</a:t>
            </a:r>
          </a:p>
          <a:p>
            <a:r>
              <a:rPr lang="en-NZ" sz="2000" dirty="0" smtClean="0"/>
              <a:t>our </a:t>
            </a:r>
            <a:r>
              <a:rPr lang="en-NZ" sz="2000" dirty="0"/>
              <a:t>oceans and </a:t>
            </a:r>
            <a:r>
              <a:rPr lang="en-NZ" sz="2000" dirty="0" smtClean="0"/>
              <a:t>landscapes</a:t>
            </a:r>
          </a:p>
          <a:p>
            <a:r>
              <a:rPr lang="en-NZ" sz="2000" dirty="0" smtClean="0"/>
              <a:t>our history</a:t>
            </a:r>
          </a:p>
          <a:p>
            <a:r>
              <a:rPr lang="en-NZ" sz="2000" dirty="0" smtClean="0"/>
              <a:t>leverage </a:t>
            </a:r>
            <a:r>
              <a:rPr lang="en-NZ" sz="2000" dirty="0"/>
              <a:t>common themes from existing industry specific stories and strategies (e.g. Red Meat Story, Seafood Strategy</a:t>
            </a:r>
            <a:r>
              <a:rPr lang="en-NZ" sz="2000" dirty="0" smtClean="0"/>
              <a:t>)</a:t>
            </a:r>
          </a:p>
          <a:p>
            <a:r>
              <a:rPr lang="en-NZ" sz="2000" dirty="0"/>
              <a:t>w</a:t>
            </a:r>
            <a:r>
              <a:rPr lang="en-NZ" sz="2000" dirty="0" smtClean="0"/>
              <a:t>here do we need to build our reputation in relation to provenance?</a:t>
            </a:r>
            <a:endParaRPr lang="en-NZ" sz="2000" dirty="0"/>
          </a:p>
          <a:p>
            <a:endParaRPr lang="en-NZ"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921" y="429718"/>
            <a:ext cx="1147137" cy="1589204"/>
          </a:xfrm>
          <a:prstGeom prst="rect">
            <a:avLst/>
          </a:prstGeom>
        </p:spPr>
      </p:pic>
    </p:spTree>
    <p:extLst>
      <p:ext uri="{BB962C8B-B14F-4D97-AF65-F5344CB8AC3E}">
        <p14:creationId xmlns:p14="http://schemas.microsoft.com/office/powerpoint/2010/main" val="80902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2. our production systems and inputs</a:t>
            </a:r>
            <a:endParaRPr lang="en-NZ" dirty="0"/>
          </a:p>
        </p:txBody>
      </p:sp>
      <p:sp>
        <p:nvSpPr>
          <p:cNvPr id="3" name="Content Placeholder 2"/>
          <p:cNvSpPr>
            <a:spLocks noGrp="1"/>
          </p:cNvSpPr>
          <p:nvPr>
            <p:ph idx="1"/>
          </p:nvPr>
        </p:nvSpPr>
        <p:spPr>
          <a:xfrm>
            <a:off x="1143000" y="2445326"/>
            <a:ext cx="9872871" cy="3650673"/>
          </a:xfrm>
        </p:spPr>
        <p:txBody>
          <a:bodyPr/>
          <a:lstStyle/>
          <a:p>
            <a:r>
              <a:rPr lang="en-NZ" sz="2000" dirty="0" smtClean="0"/>
              <a:t>our </a:t>
            </a:r>
            <a:r>
              <a:rPr lang="en-NZ" sz="2000" dirty="0"/>
              <a:t>sustainable farming </a:t>
            </a:r>
            <a:r>
              <a:rPr lang="en-NZ" sz="2000" dirty="0" smtClean="0"/>
              <a:t>methods</a:t>
            </a:r>
          </a:p>
          <a:p>
            <a:r>
              <a:rPr lang="en-NZ" sz="2000" dirty="0" smtClean="0"/>
              <a:t>our </a:t>
            </a:r>
            <a:r>
              <a:rPr lang="en-NZ" sz="2000" dirty="0"/>
              <a:t>food and product </a:t>
            </a:r>
            <a:r>
              <a:rPr lang="en-NZ" sz="2000" dirty="0" smtClean="0"/>
              <a:t>integrity</a:t>
            </a:r>
          </a:p>
          <a:p>
            <a:r>
              <a:rPr lang="en-NZ" sz="2000" dirty="0" smtClean="0"/>
              <a:t>our innovation</a:t>
            </a:r>
          </a:p>
          <a:p>
            <a:r>
              <a:rPr lang="en-NZ" sz="2000" dirty="0" smtClean="0"/>
              <a:t>our </a:t>
            </a:r>
            <a:r>
              <a:rPr lang="en-NZ" sz="2000" dirty="0"/>
              <a:t>ability to differentiate our ‘unique’ natural inputs (e.g. nutritional food and beverages leveraging ’New Zealand ingredients’).</a:t>
            </a:r>
          </a:p>
          <a:p>
            <a:endParaRPr lang="en-NZ"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921" y="429718"/>
            <a:ext cx="1147137" cy="1589204"/>
          </a:xfrm>
          <a:prstGeom prst="rect">
            <a:avLst/>
          </a:prstGeom>
        </p:spPr>
      </p:pic>
    </p:spTree>
    <p:extLst>
      <p:ext uri="{BB962C8B-B14F-4D97-AF65-F5344CB8AC3E}">
        <p14:creationId xmlns:p14="http://schemas.microsoft.com/office/powerpoint/2010/main" val="1115270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3. market and consumer insights</a:t>
            </a:r>
            <a:endParaRPr lang="en-NZ" dirty="0"/>
          </a:p>
        </p:txBody>
      </p:sp>
      <p:sp>
        <p:nvSpPr>
          <p:cNvPr id="3" name="Content Placeholder 2"/>
          <p:cNvSpPr>
            <a:spLocks noGrp="1"/>
          </p:cNvSpPr>
          <p:nvPr>
            <p:ph idx="1"/>
          </p:nvPr>
        </p:nvSpPr>
        <p:spPr>
          <a:xfrm>
            <a:off x="1143000" y="2355272"/>
            <a:ext cx="9872871" cy="3740727"/>
          </a:xfrm>
        </p:spPr>
        <p:txBody>
          <a:bodyPr/>
          <a:lstStyle/>
          <a:p>
            <a:r>
              <a:rPr lang="en-NZ" sz="2000" dirty="0" smtClean="0"/>
              <a:t>Our point of difference is our ability to </a:t>
            </a:r>
            <a:r>
              <a:rPr lang="en-NZ" sz="2000" b="1" dirty="0" smtClean="0"/>
              <a:t>share pan-sector market and consumer insight</a:t>
            </a:r>
            <a:r>
              <a:rPr lang="en-NZ" sz="2000" dirty="0" smtClean="0"/>
              <a:t>, including our </a:t>
            </a:r>
            <a:r>
              <a:rPr lang="en-NZ" sz="2000" dirty="0"/>
              <a:t>in-depth understanding of our customers’ changing values and preferences</a:t>
            </a:r>
            <a:r>
              <a:rPr lang="en-NZ" sz="2000" dirty="0" smtClean="0"/>
              <a:t>.</a:t>
            </a:r>
          </a:p>
          <a:p>
            <a:endParaRPr lang="en-NZ" sz="2000" dirty="0"/>
          </a:p>
          <a:p>
            <a:r>
              <a:rPr lang="en-NZ" sz="2000" dirty="0" smtClean="0"/>
              <a:t>How do we leverage, build and protect this point of difference?</a:t>
            </a:r>
          </a:p>
          <a:p>
            <a:pPr marL="45720" indent="0">
              <a:buNone/>
            </a:pPr>
            <a:endParaRPr lang="en-NZ" sz="2000" dirty="0" smtClean="0"/>
          </a:p>
          <a:p>
            <a:r>
              <a:rPr lang="en-NZ" sz="2000" dirty="0" smtClean="0"/>
              <a:t>Note, there is a difference between good data, and good insight!</a:t>
            </a:r>
          </a:p>
          <a:p>
            <a:endParaRPr lang="en-NZ"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921" y="429718"/>
            <a:ext cx="1147137" cy="1589204"/>
          </a:xfrm>
          <a:prstGeom prst="rect">
            <a:avLst/>
          </a:prstGeom>
        </p:spPr>
      </p:pic>
    </p:spTree>
    <p:extLst>
      <p:ext uri="{BB962C8B-B14F-4D97-AF65-F5344CB8AC3E}">
        <p14:creationId xmlns:p14="http://schemas.microsoft.com/office/powerpoint/2010/main" val="682587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4. routes to market</a:t>
            </a:r>
            <a:endParaRPr lang="en-NZ" dirty="0"/>
          </a:p>
        </p:txBody>
      </p:sp>
      <p:sp>
        <p:nvSpPr>
          <p:cNvPr id="3" name="Content Placeholder 2"/>
          <p:cNvSpPr>
            <a:spLocks noGrp="1"/>
          </p:cNvSpPr>
          <p:nvPr>
            <p:ph idx="1"/>
          </p:nvPr>
        </p:nvSpPr>
        <p:spPr/>
        <p:txBody>
          <a:bodyPr/>
          <a:lstStyle/>
          <a:p>
            <a:r>
              <a:rPr lang="en-NZ" sz="2000" dirty="0"/>
              <a:t>o</a:t>
            </a:r>
            <a:r>
              <a:rPr lang="en-NZ" sz="2000" dirty="0" smtClean="0"/>
              <a:t>ur geographic location means we are forced to be innovative around our routes to market - this should be perceived as an opportunity.</a:t>
            </a:r>
          </a:p>
          <a:p>
            <a:r>
              <a:rPr lang="en-NZ" sz="2000" dirty="0" smtClean="0"/>
              <a:t>our </a:t>
            </a:r>
            <a:r>
              <a:rPr lang="en-NZ" sz="2000" dirty="0"/>
              <a:t>ability to embrace innovative new channels to our </a:t>
            </a:r>
            <a:r>
              <a:rPr lang="en-NZ" sz="2000" dirty="0" smtClean="0"/>
              <a:t>consumers</a:t>
            </a:r>
          </a:p>
          <a:p>
            <a:r>
              <a:rPr lang="en-NZ" sz="2000" dirty="0" smtClean="0"/>
              <a:t>we </a:t>
            </a:r>
            <a:r>
              <a:rPr lang="en-NZ" sz="2000" dirty="0"/>
              <a:t>may be a small and far-away country but we will be digitally </a:t>
            </a:r>
            <a:r>
              <a:rPr lang="en-NZ" sz="2000" dirty="0" smtClean="0"/>
              <a:t>accessible across </a:t>
            </a:r>
            <a:r>
              <a:rPr lang="en-NZ" sz="2000" dirty="0"/>
              <a:t>multiple </a:t>
            </a:r>
            <a:r>
              <a:rPr lang="en-NZ" sz="2000" dirty="0" smtClean="0"/>
              <a:t>platforms</a:t>
            </a:r>
          </a:p>
          <a:p>
            <a:r>
              <a:rPr lang="en-NZ" sz="2000" dirty="0" smtClean="0"/>
              <a:t>our </a:t>
            </a:r>
            <a:r>
              <a:rPr lang="en-NZ" sz="2000" dirty="0"/>
              <a:t>ability to use traceability technology to support our routes to market (e.g. </a:t>
            </a:r>
            <a:r>
              <a:rPr lang="en-NZ" sz="2000" dirty="0" err="1"/>
              <a:t>blockchain</a:t>
            </a:r>
            <a:r>
              <a:rPr lang="en-NZ" sz="2000" dirty="0" smtClean="0"/>
              <a:t>)</a:t>
            </a:r>
          </a:p>
          <a:p>
            <a:r>
              <a:rPr lang="en-NZ" sz="2000" dirty="0"/>
              <a:t>i</a:t>
            </a:r>
            <a:r>
              <a:rPr lang="en-NZ" sz="2000" dirty="0" smtClean="0"/>
              <a:t>nnovative packaging solutions</a:t>
            </a:r>
            <a:endParaRPr lang="en-NZ" dirty="0"/>
          </a:p>
          <a:p>
            <a:endParaRPr lang="en-NZ"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921" y="429718"/>
            <a:ext cx="1147137" cy="1589204"/>
          </a:xfrm>
          <a:prstGeom prst="rect">
            <a:avLst/>
          </a:prstGeom>
        </p:spPr>
      </p:pic>
    </p:spTree>
    <p:extLst>
      <p:ext uri="{BB962C8B-B14F-4D97-AF65-F5344CB8AC3E}">
        <p14:creationId xmlns:p14="http://schemas.microsoft.com/office/powerpoint/2010/main" val="405470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2321"/>
            <a:ext cx="9875520" cy="1356360"/>
          </a:xfrm>
        </p:spPr>
        <p:txBody>
          <a:bodyPr/>
          <a:lstStyle/>
          <a:p>
            <a:r>
              <a:rPr lang="en-NZ" dirty="0" smtClean="0"/>
              <a:t>Investing for the future</a:t>
            </a:r>
            <a:endParaRPr lang="en-NZ" dirty="0"/>
          </a:p>
        </p:txBody>
      </p:sp>
      <p:sp>
        <p:nvSpPr>
          <p:cNvPr id="3" name="Content Placeholder 2"/>
          <p:cNvSpPr>
            <a:spLocks noGrp="1"/>
          </p:cNvSpPr>
          <p:nvPr>
            <p:ph idx="1"/>
          </p:nvPr>
        </p:nvSpPr>
        <p:spPr>
          <a:xfrm>
            <a:off x="1143000" y="1793572"/>
            <a:ext cx="9872871" cy="4467319"/>
          </a:xfrm>
        </p:spPr>
        <p:txBody>
          <a:bodyPr>
            <a:normAutofit fontScale="70000" lnSpcReduction="20000"/>
          </a:bodyPr>
          <a:lstStyle/>
          <a:p>
            <a:r>
              <a:rPr lang="en-NZ" dirty="0"/>
              <a:t>Our contestable R&amp;D funding systems feeds a competitive spirit and culture. We need to collaborate more </a:t>
            </a:r>
            <a:r>
              <a:rPr lang="en-NZ" i="1" dirty="0"/>
              <a:t>pro-actively</a:t>
            </a:r>
            <a:r>
              <a:rPr lang="en-NZ" dirty="0"/>
              <a:t> (acknowledging that collaboration </a:t>
            </a:r>
            <a:r>
              <a:rPr lang="en-NZ" dirty="0" smtClean="0"/>
              <a:t>does happens in </a:t>
            </a:r>
            <a:r>
              <a:rPr lang="en-NZ" dirty="0"/>
              <a:t>the re-active </a:t>
            </a:r>
            <a:r>
              <a:rPr lang="en-NZ" dirty="0" smtClean="0"/>
              <a:t>space, e.g. biosecurity responses).</a:t>
            </a:r>
          </a:p>
          <a:p>
            <a:r>
              <a:rPr lang="en-NZ" dirty="0" smtClean="0"/>
              <a:t>We need to make our  ‘Entrepreneurial Engine’ more connected – it needs better industry-academia-CRI-government links,  and must drive future direction and focus.</a:t>
            </a:r>
          </a:p>
          <a:p>
            <a:r>
              <a:rPr lang="en-NZ" dirty="0" smtClean="0"/>
              <a:t>Foresight is required to identify key innovation challenges. </a:t>
            </a:r>
          </a:p>
          <a:p>
            <a:r>
              <a:rPr lang="en-NZ" dirty="0" smtClean="0"/>
              <a:t>Align the necessary innovation support to meet our key innovation challenges, especially in the $2-10m range.</a:t>
            </a:r>
          </a:p>
          <a:p>
            <a:r>
              <a:rPr lang="en-NZ" dirty="0" smtClean="0"/>
              <a:t>Funding systems are required for robotics and AI priorities.</a:t>
            </a:r>
          </a:p>
          <a:p>
            <a:r>
              <a:rPr lang="en-NZ" dirty="0" smtClean="0"/>
              <a:t>HOW do we ‘move the dial’ and get our companies to invest more in R&amp;D, including staff?</a:t>
            </a:r>
          </a:p>
          <a:p>
            <a:r>
              <a:rPr lang="en-NZ" dirty="0" smtClean="0"/>
              <a:t>Share compelling stories and tangible case studies around R&amp;D and adding value successes, including overseas examples (Israel, Ireland).</a:t>
            </a:r>
          </a:p>
          <a:p>
            <a:r>
              <a:rPr lang="en-NZ" dirty="0" smtClean="0"/>
              <a:t>Disruption can fuel innovation. We need R&amp;D and funding support to leverage opportunities, e.g. potential for new food and fibre products in new markets, such as the construction industry.</a:t>
            </a:r>
          </a:p>
          <a:p>
            <a:r>
              <a:rPr lang="en-NZ" dirty="0" smtClean="0"/>
              <a:t>We don’t always have scale potential, so we need to be SMARTER. - We should be creating </a:t>
            </a:r>
            <a:r>
              <a:rPr lang="en-NZ" b="1" dirty="0" smtClean="0"/>
              <a:t>solutions</a:t>
            </a:r>
            <a:r>
              <a:rPr lang="en-NZ" dirty="0" smtClean="0"/>
              <a:t> for the world.</a:t>
            </a:r>
          </a:p>
          <a:p>
            <a:r>
              <a:rPr lang="en-NZ" dirty="0" smtClean="0"/>
              <a:t>We must invest in (and market) our services and tech sector. </a:t>
            </a:r>
          </a:p>
          <a:p>
            <a:r>
              <a:rPr lang="en-NZ" dirty="0"/>
              <a:t>F</a:t>
            </a:r>
            <a:r>
              <a:rPr lang="en-NZ" dirty="0" smtClean="0"/>
              <a:t>oreign investment can play an important role.</a:t>
            </a:r>
          </a:p>
          <a:p>
            <a:endParaRPr lang="en-NZ" dirty="0" smtClean="0"/>
          </a:p>
          <a:p>
            <a:endParaRPr lang="en-NZ" dirty="0" smtClean="0"/>
          </a:p>
          <a:p>
            <a:endParaRPr lang="en-NZ" dirty="0" smtClean="0"/>
          </a:p>
          <a:p>
            <a:endParaRPr lang="en-NZ" dirty="0"/>
          </a:p>
          <a:p>
            <a:endParaRPr lang="en-NZ"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6935" y="310704"/>
            <a:ext cx="1482868" cy="1482868"/>
          </a:xfrm>
          <a:prstGeom prst="rect">
            <a:avLst/>
          </a:prstGeom>
        </p:spPr>
      </p:pic>
    </p:spTree>
    <p:extLst>
      <p:ext uri="{BB962C8B-B14F-4D97-AF65-F5344CB8AC3E}">
        <p14:creationId xmlns:p14="http://schemas.microsoft.com/office/powerpoint/2010/main" val="607229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632086"/>
            <a:ext cx="9875520" cy="1356360"/>
          </a:xfrm>
        </p:spPr>
        <p:txBody>
          <a:bodyPr/>
          <a:lstStyle/>
          <a:p>
            <a:r>
              <a:rPr lang="en-NZ" dirty="0" smtClean="0"/>
              <a:t>Opportunities</a:t>
            </a:r>
            <a:endParaRPr lang="en-NZ" dirty="0"/>
          </a:p>
        </p:txBody>
      </p:sp>
      <p:sp>
        <p:nvSpPr>
          <p:cNvPr id="3" name="Content Placeholder 2"/>
          <p:cNvSpPr>
            <a:spLocks noGrp="1"/>
          </p:cNvSpPr>
          <p:nvPr>
            <p:ph idx="1"/>
          </p:nvPr>
        </p:nvSpPr>
        <p:spPr>
          <a:xfrm>
            <a:off x="1143000" y="1933731"/>
            <a:ext cx="9872871" cy="3531183"/>
          </a:xfrm>
        </p:spPr>
        <p:txBody>
          <a:bodyPr>
            <a:normAutofit fontScale="92500" lnSpcReduction="10000"/>
          </a:bodyPr>
          <a:lstStyle/>
          <a:p>
            <a:r>
              <a:rPr lang="en-NZ" dirty="0" smtClean="0"/>
              <a:t>Our small size supports agility</a:t>
            </a:r>
          </a:p>
          <a:p>
            <a:r>
              <a:rPr lang="en-NZ" dirty="0" smtClean="0"/>
              <a:t>We already have a reputation for premium.</a:t>
            </a:r>
          </a:p>
          <a:p>
            <a:r>
              <a:rPr lang="en-NZ" dirty="0" smtClean="0"/>
              <a:t>We can be a global leader in terms of how we respond to disruptive trends. E.g. position ourselves as the best protein producers in the world (</a:t>
            </a:r>
            <a:r>
              <a:rPr lang="en-NZ" i="1" dirty="0" smtClean="0"/>
              <a:t>including</a:t>
            </a:r>
            <a:r>
              <a:rPr lang="en-NZ" dirty="0" smtClean="0"/>
              <a:t> plant proteins!)</a:t>
            </a:r>
          </a:p>
          <a:p>
            <a:r>
              <a:rPr lang="en-NZ" dirty="0" smtClean="0"/>
              <a:t>We need to step up and lead our reputational management issues (i.e. social licence to operate).</a:t>
            </a:r>
          </a:p>
          <a:p>
            <a:r>
              <a:rPr lang="en-NZ" dirty="0" err="1"/>
              <a:t>M</a:t>
            </a:r>
            <a:r>
              <a:rPr lang="en-NZ" dirty="0" err="1" smtClean="0"/>
              <a:t>indset</a:t>
            </a:r>
            <a:r>
              <a:rPr lang="en-NZ" dirty="0" smtClean="0"/>
              <a:t> is crucial. We need the </a:t>
            </a:r>
            <a:r>
              <a:rPr lang="en-NZ" dirty="0" err="1" smtClean="0"/>
              <a:t>mindset</a:t>
            </a:r>
            <a:r>
              <a:rPr lang="en-NZ" dirty="0" smtClean="0"/>
              <a:t> to anticipate, respond, and take action.</a:t>
            </a:r>
          </a:p>
          <a:p>
            <a:r>
              <a:rPr lang="en-NZ" dirty="0" smtClean="0"/>
              <a:t>New technology enables disruption, but we need business models that enable new technology to be delivered. We mustn’t overlook the opportunity to develop and implement new business models.</a:t>
            </a:r>
          </a:p>
        </p:txBody>
      </p:sp>
    </p:spTree>
    <p:extLst>
      <p:ext uri="{BB962C8B-B14F-4D97-AF65-F5344CB8AC3E}">
        <p14:creationId xmlns:p14="http://schemas.microsoft.com/office/powerpoint/2010/main" val="2764298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The Big Scary Issues</a:t>
            </a:r>
            <a:endParaRPr lang="en-NZ" dirty="0"/>
          </a:p>
        </p:txBody>
      </p:sp>
      <p:sp>
        <p:nvSpPr>
          <p:cNvPr id="3" name="Content Placeholder 2"/>
          <p:cNvSpPr>
            <a:spLocks noGrp="1"/>
          </p:cNvSpPr>
          <p:nvPr>
            <p:ph idx="1"/>
          </p:nvPr>
        </p:nvSpPr>
        <p:spPr>
          <a:xfrm>
            <a:off x="1143001" y="1835727"/>
            <a:ext cx="4842164" cy="4759037"/>
          </a:xfrm>
        </p:spPr>
        <p:txBody>
          <a:bodyPr>
            <a:normAutofit fontScale="70000" lnSpcReduction="20000"/>
          </a:bodyPr>
          <a:lstStyle/>
          <a:p>
            <a:r>
              <a:rPr lang="en-NZ" sz="2300" dirty="0" smtClean="0"/>
              <a:t>Land, water, environment (“Sustainable production”)</a:t>
            </a:r>
          </a:p>
          <a:p>
            <a:r>
              <a:rPr lang="en-NZ" sz="2300" dirty="0" smtClean="0"/>
              <a:t>Responding to climate change</a:t>
            </a:r>
          </a:p>
          <a:p>
            <a:r>
              <a:rPr lang="en-NZ" sz="2300" dirty="0" smtClean="0"/>
              <a:t>Consumers no longer wanting what we produce</a:t>
            </a:r>
          </a:p>
          <a:p>
            <a:r>
              <a:rPr lang="en-NZ" sz="2300" dirty="0" smtClean="0"/>
              <a:t>Labour supply</a:t>
            </a:r>
          </a:p>
          <a:p>
            <a:r>
              <a:rPr lang="en-NZ" sz="2300" dirty="0" smtClean="0"/>
              <a:t>Our </a:t>
            </a:r>
            <a:r>
              <a:rPr lang="en-NZ" sz="2300" dirty="0" err="1" smtClean="0"/>
              <a:t>mindset</a:t>
            </a:r>
            <a:r>
              <a:rPr lang="en-NZ" sz="2300" dirty="0" smtClean="0"/>
              <a:t> (“disruption will happen but we’ll think about it and react when it happens”)</a:t>
            </a:r>
          </a:p>
          <a:p>
            <a:r>
              <a:rPr lang="en-NZ" sz="2300" dirty="0" smtClean="0"/>
              <a:t>Biosecurity</a:t>
            </a:r>
          </a:p>
          <a:p>
            <a:r>
              <a:rPr lang="en-NZ" sz="2300" dirty="0" smtClean="0"/>
              <a:t>Our </a:t>
            </a:r>
            <a:r>
              <a:rPr lang="en-NZ" sz="2300" dirty="0" err="1" smtClean="0"/>
              <a:t>mindset</a:t>
            </a:r>
            <a:r>
              <a:rPr lang="en-NZ" sz="2300" dirty="0" smtClean="0"/>
              <a:t>!</a:t>
            </a:r>
          </a:p>
          <a:p>
            <a:r>
              <a:rPr lang="en-NZ" sz="2300" dirty="0" smtClean="0"/>
              <a:t>The anti-animal food movement (plant proteins and synthetic foods)</a:t>
            </a:r>
          </a:p>
          <a:p>
            <a:r>
              <a:rPr lang="en-NZ" sz="2300" dirty="0" smtClean="0"/>
              <a:t>Serious infectious disease (in animals and humans)</a:t>
            </a:r>
          </a:p>
          <a:p>
            <a:r>
              <a:rPr lang="en-NZ" sz="2300" dirty="0" smtClean="0"/>
              <a:t>Alternative value chains and channels to consumers</a:t>
            </a:r>
          </a:p>
          <a:p>
            <a:r>
              <a:rPr lang="en-NZ" sz="2300" dirty="0" smtClean="0"/>
              <a:t>Pathways to market/staying connected</a:t>
            </a:r>
          </a:p>
          <a:p>
            <a:r>
              <a:rPr lang="en-NZ" sz="2300" dirty="0" smtClean="0"/>
              <a:t>Ocean pollution</a:t>
            </a:r>
          </a:p>
          <a:p>
            <a:endParaRPr lang="en-NZ" dirty="0"/>
          </a:p>
        </p:txBody>
      </p:sp>
      <p:sp>
        <p:nvSpPr>
          <p:cNvPr id="4" name="TextBox 3"/>
          <p:cNvSpPr txBox="1"/>
          <p:nvPr/>
        </p:nvSpPr>
        <p:spPr>
          <a:xfrm>
            <a:off x="6470073" y="1965960"/>
            <a:ext cx="4807527" cy="3108543"/>
          </a:xfrm>
          <a:prstGeom prst="rect">
            <a:avLst/>
          </a:prstGeom>
          <a:noFill/>
        </p:spPr>
        <p:txBody>
          <a:bodyPr wrap="square" rtlCol="0">
            <a:spAutoFit/>
          </a:bodyPr>
          <a:lstStyle/>
          <a:p>
            <a:r>
              <a:rPr lang="en-NZ" sz="2800" b="1" dirty="0" smtClean="0">
                <a:solidFill>
                  <a:schemeClr val="accent1"/>
                </a:solidFill>
              </a:rPr>
              <a:t>After some discussion, we prioritised these issues. The top three were:</a:t>
            </a:r>
          </a:p>
          <a:p>
            <a:endParaRPr lang="en-NZ" sz="2800" b="1" dirty="0">
              <a:solidFill>
                <a:schemeClr val="accent1"/>
              </a:solidFill>
            </a:endParaRPr>
          </a:p>
          <a:p>
            <a:pPr marL="457200" indent="-457200">
              <a:buFont typeface="Wingdings" panose="05000000000000000000" pitchFamily="2" charset="2"/>
              <a:buChar char="v"/>
            </a:pPr>
            <a:r>
              <a:rPr lang="en-NZ" sz="2800" b="1" dirty="0" smtClean="0">
                <a:solidFill>
                  <a:schemeClr val="accent1"/>
                </a:solidFill>
              </a:rPr>
              <a:t>Our </a:t>
            </a:r>
            <a:r>
              <a:rPr lang="en-NZ" sz="2800" b="1" dirty="0" err="1" smtClean="0">
                <a:solidFill>
                  <a:schemeClr val="accent1"/>
                </a:solidFill>
              </a:rPr>
              <a:t>mindset</a:t>
            </a:r>
            <a:endParaRPr lang="en-NZ" sz="2800" b="1" dirty="0" smtClean="0">
              <a:solidFill>
                <a:schemeClr val="accent1"/>
              </a:solidFill>
            </a:endParaRPr>
          </a:p>
          <a:p>
            <a:pPr marL="457200" indent="-457200">
              <a:buFont typeface="Wingdings" panose="05000000000000000000" pitchFamily="2" charset="2"/>
              <a:buChar char="v"/>
            </a:pPr>
            <a:r>
              <a:rPr lang="en-NZ" sz="2800" b="1" dirty="0" smtClean="0">
                <a:solidFill>
                  <a:schemeClr val="accent1"/>
                </a:solidFill>
              </a:rPr>
              <a:t>Sustainable production</a:t>
            </a:r>
          </a:p>
          <a:p>
            <a:pPr marL="457200" indent="-457200">
              <a:buFont typeface="Wingdings" panose="05000000000000000000" pitchFamily="2" charset="2"/>
              <a:buChar char="v"/>
            </a:pPr>
            <a:r>
              <a:rPr lang="en-NZ" sz="2800" b="1" dirty="0" smtClean="0">
                <a:solidFill>
                  <a:schemeClr val="accent1"/>
                </a:solidFill>
              </a:rPr>
              <a:t>Biosecurity</a:t>
            </a:r>
            <a:endParaRPr lang="en-NZ" sz="2800" b="1" dirty="0">
              <a:solidFill>
                <a:schemeClr val="accent1"/>
              </a:solidFill>
            </a:endParaRPr>
          </a:p>
        </p:txBody>
      </p:sp>
    </p:spTree>
    <p:extLst>
      <p:ext uri="{BB962C8B-B14F-4D97-AF65-F5344CB8AC3E}">
        <p14:creationId xmlns:p14="http://schemas.microsoft.com/office/powerpoint/2010/main" val="1535114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5649" y="272322"/>
            <a:ext cx="9875520" cy="1356360"/>
          </a:xfrm>
        </p:spPr>
        <p:txBody>
          <a:bodyPr/>
          <a:lstStyle/>
          <a:p>
            <a:r>
              <a:rPr lang="en-NZ" dirty="0" smtClean="0"/>
              <a:t>Our Food and Fibre Future</a:t>
            </a:r>
            <a:endParaRPr lang="en-NZ" dirty="0"/>
          </a:p>
        </p:txBody>
      </p:sp>
      <p:sp>
        <p:nvSpPr>
          <p:cNvPr id="3" name="Content Placeholder 2"/>
          <p:cNvSpPr>
            <a:spLocks noGrp="1"/>
          </p:cNvSpPr>
          <p:nvPr>
            <p:ph idx="1"/>
          </p:nvPr>
        </p:nvSpPr>
        <p:spPr>
          <a:xfrm>
            <a:off x="1145649" y="1855033"/>
            <a:ext cx="9872871" cy="4038600"/>
          </a:xfrm>
        </p:spPr>
        <p:txBody>
          <a:bodyPr>
            <a:normAutofit/>
          </a:bodyPr>
          <a:lstStyle/>
          <a:p>
            <a:r>
              <a:rPr lang="en-NZ" dirty="0" smtClean="0"/>
              <a:t>Twelve months ago MPI hosted three Food and Fibre Future workshops with primary industry leaders, at which industry leaders considered emerging trends, related challenges and opportunities, and how we can best position ourselves to respond to future change.</a:t>
            </a:r>
          </a:p>
          <a:p>
            <a:r>
              <a:rPr lang="en-NZ" dirty="0" smtClean="0"/>
              <a:t>Over the past three months a Food and Fibre Future Industry Working Group has met, tasked, from the workshops held last year with prioritising some key actions from the longer list of ideas the workshops generated.</a:t>
            </a:r>
          </a:p>
          <a:p>
            <a:r>
              <a:rPr lang="en-NZ" dirty="0" smtClean="0"/>
              <a:t>Participants in the Food and Fibre Industry Working Group included:</a:t>
            </a:r>
            <a:r>
              <a:rPr lang="en-NZ" dirty="0"/>
              <a:t> </a:t>
            </a:r>
            <a:r>
              <a:rPr lang="en-NZ" dirty="0" smtClean="0"/>
              <a:t>Beef </a:t>
            </a:r>
            <a:r>
              <a:rPr lang="en-NZ" dirty="0"/>
              <a:t>and </a:t>
            </a:r>
            <a:r>
              <a:rPr lang="en-NZ" dirty="0" smtClean="0"/>
              <a:t>Lamb, </a:t>
            </a:r>
            <a:r>
              <a:rPr lang="en-NZ" dirty="0" err="1" smtClean="0"/>
              <a:t>Synlait</a:t>
            </a:r>
            <a:r>
              <a:rPr lang="en-NZ" dirty="0" smtClean="0"/>
              <a:t>, </a:t>
            </a:r>
            <a:r>
              <a:rPr lang="en-NZ" dirty="0" err="1" smtClean="0"/>
              <a:t>Greenlea</a:t>
            </a:r>
            <a:r>
              <a:rPr lang="en-NZ" dirty="0" smtClean="0"/>
              <a:t>, Scion, Federated Farmers, Fonterra, </a:t>
            </a:r>
            <a:r>
              <a:rPr lang="en-NZ" dirty="0" err="1" smtClean="0"/>
              <a:t>Kono</a:t>
            </a:r>
            <a:r>
              <a:rPr lang="en-NZ" dirty="0" smtClean="0"/>
              <a:t>, Sanford, Plant </a:t>
            </a:r>
            <a:r>
              <a:rPr lang="en-NZ" dirty="0"/>
              <a:t>and Food </a:t>
            </a:r>
            <a:r>
              <a:rPr lang="en-NZ" dirty="0" smtClean="0"/>
              <a:t>Research, </a:t>
            </a:r>
            <a:r>
              <a:rPr lang="en-NZ" dirty="0" err="1" smtClean="0"/>
              <a:t>Wakatu</a:t>
            </a:r>
            <a:r>
              <a:rPr lang="en-NZ" dirty="0" smtClean="0"/>
              <a:t> , KPMG, </a:t>
            </a:r>
            <a:r>
              <a:rPr lang="en-NZ" dirty="0" err="1" smtClean="0"/>
              <a:t>Te</a:t>
            </a:r>
            <a:r>
              <a:rPr lang="en-NZ" dirty="0" smtClean="0"/>
              <a:t> </a:t>
            </a:r>
            <a:r>
              <a:rPr lang="en-NZ" dirty="0" err="1"/>
              <a:t>Puna</a:t>
            </a:r>
            <a:r>
              <a:rPr lang="en-NZ" dirty="0"/>
              <a:t> </a:t>
            </a:r>
            <a:r>
              <a:rPr lang="en-NZ" dirty="0" smtClean="0"/>
              <a:t>Farms, The </a:t>
            </a:r>
            <a:r>
              <a:rPr lang="en-NZ" dirty="0"/>
              <a:t>Plus </a:t>
            </a:r>
            <a:r>
              <a:rPr lang="en-NZ" dirty="0" smtClean="0"/>
              <a:t>Group, and </a:t>
            </a:r>
            <a:r>
              <a:rPr lang="en-NZ" dirty="0"/>
              <a:t>Directors of food and fibre companies or organisations.</a:t>
            </a:r>
          </a:p>
          <a:p>
            <a:endParaRPr lang="en-NZ" dirty="0"/>
          </a:p>
        </p:txBody>
      </p:sp>
    </p:spTree>
    <p:extLst>
      <p:ext uri="{BB962C8B-B14F-4D97-AF65-F5344CB8AC3E}">
        <p14:creationId xmlns:p14="http://schemas.microsoft.com/office/powerpoint/2010/main" val="4276534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659692"/>
            <a:ext cx="9875520" cy="1356360"/>
          </a:xfrm>
        </p:spPr>
        <p:txBody>
          <a:bodyPr/>
          <a:lstStyle/>
          <a:p>
            <a:r>
              <a:rPr lang="en-NZ" dirty="0" smtClean="0"/>
              <a:t>Next Steps</a:t>
            </a:r>
            <a:endParaRPr lang="en-NZ" dirty="0"/>
          </a:p>
        </p:txBody>
      </p:sp>
      <p:sp>
        <p:nvSpPr>
          <p:cNvPr id="3" name="Content Placeholder 2"/>
          <p:cNvSpPr>
            <a:spLocks noGrp="1"/>
          </p:cNvSpPr>
          <p:nvPr>
            <p:ph idx="1"/>
          </p:nvPr>
        </p:nvSpPr>
        <p:spPr>
          <a:xfrm>
            <a:off x="1143000" y="2180944"/>
            <a:ext cx="9872871" cy="4038600"/>
          </a:xfrm>
        </p:spPr>
        <p:txBody>
          <a:bodyPr/>
          <a:lstStyle/>
          <a:p>
            <a:r>
              <a:rPr lang="en-NZ" dirty="0" smtClean="0"/>
              <a:t>Agree on a vehicle to enable a vision to develop.</a:t>
            </a:r>
          </a:p>
          <a:p>
            <a:r>
              <a:rPr lang="en-NZ" dirty="0" smtClean="0"/>
              <a:t>Define and outline what we want for New Zealand.</a:t>
            </a:r>
          </a:p>
          <a:p>
            <a:r>
              <a:rPr lang="en-NZ" dirty="0" smtClean="0"/>
              <a:t>Gather foresight on what is happening; within industry, government, domestically, and internationally.</a:t>
            </a:r>
          </a:p>
          <a:p>
            <a:r>
              <a:rPr lang="en-NZ" dirty="0"/>
              <a:t>E</a:t>
            </a:r>
            <a:r>
              <a:rPr lang="en-NZ" dirty="0" smtClean="0"/>
              <a:t>stablish some baselines to underpin our ‘stories’.</a:t>
            </a:r>
          </a:p>
          <a:p>
            <a:r>
              <a:rPr lang="en-NZ" dirty="0" smtClean="0"/>
              <a:t>Who is on board? </a:t>
            </a:r>
          </a:p>
          <a:p>
            <a:r>
              <a:rPr lang="en-NZ" dirty="0" smtClean="0"/>
              <a:t>Who will sign up for the action required to make this happen?</a:t>
            </a:r>
          </a:p>
          <a:p>
            <a:endParaRPr lang="en-NZ" dirty="0"/>
          </a:p>
        </p:txBody>
      </p:sp>
    </p:spTree>
    <p:extLst>
      <p:ext uri="{BB962C8B-B14F-4D97-AF65-F5344CB8AC3E}">
        <p14:creationId xmlns:p14="http://schemas.microsoft.com/office/powerpoint/2010/main" val="2213354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636" y="264827"/>
            <a:ext cx="10221884" cy="1356360"/>
          </a:xfrm>
        </p:spPr>
        <p:txBody>
          <a:bodyPr/>
          <a:lstStyle/>
          <a:p>
            <a:r>
              <a:rPr lang="en-NZ" dirty="0" smtClean="0"/>
              <a:t>We agreed we need a pan-sector vision</a:t>
            </a:r>
            <a:endParaRPr lang="en-NZ" dirty="0"/>
          </a:p>
        </p:txBody>
      </p:sp>
      <p:sp>
        <p:nvSpPr>
          <p:cNvPr id="3" name="Content Placeholder 2"/>
          <p:cNvSpPr>
            <a:spLocks noGrp="1"/>
          </p:cNvSpPr>
          <p:nvPr>
            <p:ph idx="1"/>
          </p:nvPr>
        </p:nvSpPr>
        <p:spPr>
          <a:xfrm>
            <a:off x="796636" y="1495268"/>
            <a:ext cx="10605655" cy="4920521"/>
          </a:xfrm>
        </p:spPr>
        <p:txBody>
          <a:bodyPr>
            <a:normAutofit fontScale="92500"/>
          </a:bodyPr>
          <a:lstStyle/>
          <a:p>
            <a:r>
              <a:rPr lang="en-NZ" dirty="0" smtClean="0"/>
              <a:t>We need to look forward, and consider where we want to be in 30-40 years time.</a:t>
            </a:r>
          </a:p>
          <a:p>
            <a:r>
              <a:rPr lang="en-NZ" dirty="0" smtClean="0"/>
              <a:t>We need to  pro-actively consider longer term time frames, rather than react to other, shorter, cycles at play.</a:t>
            </a:r>
          </a:p>
          <a:p>
            <a:r>
              <a:rPr lang="en-NZ" dirty="0" smtClean="0"/>
              <a:t>We need to articulate New Zealand’s unique positioning.</a:t>
            </a:r>
          </a:p>
          <a:p>
            <a:r>
              <a:rPr lang="en-NZ" dirty="0" smtClean="0"/>
              <a:t>We need to  tell a story that resonates with people (both our customers, and the New Zealand public).</a:t>
            </a:r>
          </a:p>
          <a:p>
            <a:r>
              <a:rPr lang="en-NZ" dirty="0"/>
              <a:t>We need an inspirational vision that pulls us forward, and compels us to create our future.</a:t>
            </a:r>
          </a:p>
          <a:p>
            <a:r>
              <a:rPr lang="en-NZ" dirty="0" smtClean="0"/>
              <a:t>We need to set out our vision of how we can create the future we want, in a way that allows people to engage with our journey.</a:t>
            </a:r>
          </a:p>
          <a:p>
            <a:r>
              <a:rPr lang="en-NZ" dirty="0" smtClean="0"/>
              <a:t>We need to develop a culture of collaborative thinking within existing organisations and sector bodies.</a:t>
            </a:r>
          </a:p>
          <a:p>
            <a:r>
              <a:rPr lang="en-NZ" dirty="0" smtClean="0"/>
              <a:t>If WE don’t develop our own Vision, to set our strategic direction, </a:t>
            </a:r>
            <a:r>
              <a:rPr lang="en-NZ" b="1" dirty="0"/>
              <a:t>who are we leaving it </a:t>
            </a:r>
            <a:r>
              <a:rPr lang="en-NZ" b="1" dirty="0" smtClean="0"/>
              <a:t>to</a:t>
            </a:r>
            <a:r>
              <a:rPr lang="en-NZ" dirty="0" smtClean="0"/>
              <a:t>?</a:t>
            </a:r>
          </a:p>
          <a:p>
            <a:endParaRPr lang="en-NZ" dirty="0" smtClean="0"/>
          </a:p>
        </p:txBody>
      </p:sp>
    </p:spTree>
    <p:extLst>
      <p:ext uri="{BB962C8B-B14F-4D97-AF65-F5344CB8AC3E}">
        <p14:creationId xmlns:p14="http://schemas.microsoft.com/office/powerpoint/2010/main" val="4170399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346" y="609600"/>
            <a:ext cx="10194174" cy="1356360"/>
          </a:xfrm>
        </p:spPr>
        <p:txBody>
          <a:bodyPr/>
          <a:lstStyle/>
          <a:p>
            <a:r>
              <a:rPr lang="en-NZ" dirty="0" smtClean="0"/>
              <a:t>What will a vision do?</a:t>
            </a:r>
            <a:endParaRPr lang="en-NZ" dirty="0"/>
          </a:p>
        </p:txBody>
      </p:sp>
      <p:sp>
        <p:nvSpPr>
          <p:cNvPr id="3" name="Content Placeholder 2"/>
          <p:cNvSpPr>
            <a:spLocks noGrp="1"/>
          </p:cNvSpPr>
          <p:nvPr>
            <p:ph idx="1"/>
          </p:nvPr>
        </p:nvSpPr>
        <p:spPr>
          <a:xfrm>
            <a:off x="824346" y="2057400"/>
            <a:ext cx="10494818" cy="4038600"/>
          </a:xfrm>
        </p:spPr>
        <p:txBody>
          <a:bodyPr>
            <a:normAutofit fontScale="92500" lnSpcReduction="10000"/>
          </a:bodyPr>
          <a:lstStyle/>
          <a:p>
            <a:r>
              <a:rPr lang="en-NZ" dirty="0"/>
              <a:t>A </a:t>
            </a:r>
            <a:r>
              <a:rPr lang="en-NZ" dirty="0" smtClean="0"/>
              <a:t>vision </a:t>
            </a:r>
            <a:r>
              <a:rPr lang="en-NZ" dirty="0"/>
              <a:t>will articulate where we want to get too, </a:t>
            </a:r>
            <a:r>
              <a:rPr lang="en-NZ" dirty="0" smtClean="0"/>
              <a:t>and </a:t>
            </a:r>
            <a:r>
              <a:rPr lang="en-NZ" dirty="0"/>
              <a:t>outline the existing barriers preventing us from getting there.</a:t>
            </a:r>
          </a:p>
          <a:p>
            <a:r>
              <a:rPr lang="en-NZ" dirty="0" smtClean="0"/>
              <a:t>Cross-sector </a:t>
            </a:r>
            <a:r>
              <a:rPr lang="en-NZ" dirty="0"/>
              <a:t>collaboration on a shared </a:t>
            </a:r>
            <a:r>
              <a:rPr lang="en-NZ" dirty="0" smtClean="0"/>
              <a:t>vision </a:t>
            </a:r>
            <a:r>
              <a:rPr lang="en-NZ" dirty="0"/>
              <a:t>will provide thought leadership and promote a concise and united message about </a:t>
            </a:r>
            <a:r>
              <a:rPr lang="en-NZ" dirty="0" smtClean="0"/>
              <a:t>the aspirations of companies working across the food and fibre value chain.</a:t>
            </a:r>
            <a:endParaRPr lang="en-NZ" dirty="0"/>
          </a:p>
          <a:p>
            <a:r>
              <a:rPr lang="en-NZ" dirty="0"/>
              <a:t>A </a:t>
            </a:r>
            <a:r>
              <a:rPr lang="en-NZ" dirty="0" smtClean="0"/>
              <a:t>vision </a:t>
            </a:r>
            <a:r>
              <a:rPr lang="en-NZ" dirty="0"/>
              <a:t>will set out our strategic challenges and explore </a:t>
            </a:r>
            <a:r>
              <a:rPr lang="en-NZ" dirty="0" smtClean="0"/>
              <a:t>vehicles through </a:t>
            </a:r>
            <a:r>
              <a:rPr lang="en-NZ" dirty="0"/>
              <a:t>which we can deliver solutions.</a:t>
            </a:r>
          </a:p>
          <a:p>
            <a:r>
              <a:rPr lang="en-NZ" dirty="0" smtClean="0"/>
              <a:t>A </a:t>
            </a:r>
            <a:r>
              <a:rPr lang="en-NZ" dirty="0"/>
              <a:t>v</a:t>
            </a:r>
            <a:r>
              <a:rPr lang="en-NZ" dirty="0" smtClean="0"/>
              <a:t>ision </a:t>
            </a:r>
            <a:r>
              <a:rPr lang="en-NZ" dirty="0"/>
              <a:t>will enable aspirational discussions and debate on the difficult issues that others may not want to champion (e.g. GE</a:t>
            </a:r>
            <a:r>
              <a:rPr lang="en-NZ" dirty="0" smtClean="0"/>
              <a:t>).</a:t>
            </a:r>
          </a:p>
          <a:p>
            <a:r>
              <a:rPr lang="en-NZ" dirty="0" smtClean="0"/>
              <a:t>A vision will provide a long-term durable message, which will stand above other short-term changing influences.</a:t>
            </a:r>
          </a:p>
          <a:p>
            <a:r>
              <a:rPr lang="en-NZ" dirty="0" smtClean="0"/>
              <a:t>A vision will help us to address the reputational challenges we face (domestic and international)</a:t>
            </a:r>
            <a:endParaRPr lang="en-NZ" dirty="0"/>
          </a:p>
          <a:p>
            <a:endParaRPr lang="en-NZ" dirty="0"/>
          </a:p>
        </p:txBody>
      </p:sp>
    </p:spTree>
    <p:extLst>
      <p:ext uri="{BB962C8B-B14F-4D97-AF65-F5344CB8AC3E}">
        <p14:creationId xmlns:p14="http://schemas.microsoft.com/office/powerpoint/2010/main" val="331213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873" y="249836"/>
            <a:ext cx="10339647" cy="1213954"/>
          </a:xfrm>
        </p:spPr>
        <p:txBody>
          <a:bodyPr/>
          <a:lstStyle/>
          <a:p>
            <a:r>
              <a:rPr lang="en-NZ" dirty="0" smtClean="0"/>
              <a:t>The problem definition</a:t>
            </a:r>
            <a:endParaRPr lang="en-NZ" dirty="0"/>
          </a:p>
        </p:txBody>
      </p:sp>
      <p:sp>
        <p:nvSpPr>
          <p:cNvPr id="3" name="Content Placeholder 2"/>
          <p:cNvSpPr>
            <a:spLocks noGrp="1"/>
          </p:cNvSpPr>
          <p:nvPr>
            <p:ph idx="1"/>
          </p:nvPr>
        </p:nvSpPr>
        <p:spPr>
          <a:xfrm>
            <a:off x="678873" y="1463790"/>
            <a:ext cx="10972800" cy="4978574"/>
          </a:xfrm>
        </p:spPr>
        <p:txBody>
          <a:bodyPr>
            <a:normAutofit fontScale="85000" lnSpcReduction="20000"/>
          </a:bodyPr>
          <a:lstStyle/>
          <a:p>
            <a:pPr lvl="0"/>
            <a:r>
              <a:rPr lang="en-NZ" dirty="0" smtClean="0"/>
              <a:t>Are our food and fibre industries heading for a reputational CRISIS?</a:t>
            </a:r>
          </a:p>
          <a:p>
            <a:pPr lvl="0"/>
            <a:r>
              <a:rPr lang="en-NZ" dirty="0" smtClean="0"/>
              <a:t>We’re </a:t>
            </a:r>
            <a:r>
              <a:rPr lang="en-NZ" dirty="0"/>
              <a:t>spending too many resources duplicating </a:t>
            </a:r>
            <a:r>
              <a:rPr lang="en-NZ" dirty="0" smtClean="0"/>
              <a:t>activities. </a:t>
            </a:r>
          </a:p>
          <a:p>
            <a:pPr lvl="0"/>
            <a:r>
              <a:rPr lang="en-NZ" dirty="0" smtClean="0"/>
              <a:t>We are good at collaborating within our sectors, but need to collaborate more across our sectors. This is also relevant across government and CRIs.</a:t>
            </a:r>
          </a:p>
          <a:p>
            <a:r>
              <a:rPr lang="en-NZ" dirty="0"/>
              <a:t>A pan-sector “New Zealand Inc.” strategy might support the creation of pan-sector systems and processes </a:t>
            </a:r>
            <a:r>
              <a:rPr lang="en-NZ" dirty="0" smtClean="0"/>
              <a:t>that </a:t>
            </a:r>
            <a:r>
              <a:rPr lang="en-NZ" dirty="0"/>
              <a:t>we </a:t>
            </a:r>
            <a:r>
              <a:rPr lang="en-NZ" dirty="0" smtClean="0"/>
              <a:t>need (e.g. funding).</a:t>
            </a:r>
            <a:endParaRPr lang="en-NZ" dirty="0"/>
          </a:p>
          <a:p>
            <a:pPr lvl="0"/>
            <a:r>
              <a:rPr lang="en-NZ" dirty="0" smtClean="0"/>
              <a:t>There </a:t>
            </a:r>
            <a:r>
              <a:rPr lang="en-NZ" dirty="0"/>
              <a:t>is no over-arching </a:t>
            </a:r>
            <a:r>
              <a:rPr lang="en-NZ" dirty="0" smtClean="0"/>
              <a:t>pan-sector thinking </a:t>
            </a:r>
            <a:r>
              <a:rPr lang="en-NZ" dirty="0"/>
              <a:t>guiding our collaborative work on threats and opportunities</a:t>
            </a:r>
          </a:p>
          <a:p>
            <a:r>
              <a:rPr lang="en-NZ" dirty="0" smtClean="0"/>
              <a:t>Not </a:t>
            </a:r>
            <a:r>
              <a:rPr lang="en-NZ" dirty="0"/>
              <a:t>all companies have the time and resources to think about big strategic problems and opportunities. We need to leverage each other’s inputs</a:t>
            </a:r>
            <a:r>
              <a:rPr lang="en-NZ" dirty="0" smtClean="0"/>
              <a:t>.</a:t>
            </a:r>
          </a:p>
          <a:p>
            <a:r>
              <a:rPr lang="en-NZ" dirty="0" smtClean="0"/>
              <a:t>Change from disruptive and emerging trends is happening FAST. Are we keeping ahead of our competitors and do we understand how they are responding?</a:t>
            </a:r>
          </a:p>
          <a:p>
            <a:r>
              <a:rPr lang="en-NZ" dirty="0" smtClean="0"/>
              <a:t>We are not being brutal enough in acknowledging what could undermine us and ‘knock us over.’ For example, plant proteins and synthetic foods are not just an issue for meat producers: they will affect all stages of our value chain.</a:t>
            </a:r>
          </a:p>
          <a:p>
            <a:r>
              <a:rPr lang="en-NZ" dirty="0" smtClean="0"/>
              <a:t>Government needs to enable and facilitate, or, get out of the way.</a:t>
            </a:r>
          </a:p>
          <a:p>
            <a:pPr lvl="0"/>
            <a:endParaRPr lang="en-NZ" dirty="0"/>
          </a:p>
          <a:p>
            <a:endParaRPr lang="en-NZ" dirty="0"/>
          </a:p>
        </p:txBody>
      </p:sp>
    </p:spTree>
    <p:extLst>
      <p:ext uri="{BB962C8B-B14F-4D97-AF65-F5344CB8AC3E}">
        <p14:creationId xmlns:p14="http://schemas.microsoft.com/office/powerpoint/2010/main" val="3267988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87312"/>
            <a:ext cx="9875520" cy="1356360"/>
          </a:xfrm>
        </p:spPr>
        <p:txBody>
          <a:bodyPr/>
          <a:lstStyle/>
          <a:p>
            <a:r>
              <a:rPr lang="en-NZ" dirty="0" smtClean="0"/>
              <a:t>Who will deliver the </a:t>
            </a:r>
            <a:r>
              <a:rPr lang="en-NZ" dirty="0"/>
              <a:t>v</a:t>
            </a:r>
            <a:r>
              <a:rPr lang="en-NZ" dirty="0" smtClean="0"/>
              <a:t>ision?</a:t>
            </a:r>
            <a:endParaRPr lang="en-NZ" dirty="0"/>
          </a:p>
        </p:txBody>
      </p:sp>
      <p:sp>
        <p:nvSpPr>
          <p:cNvPr id="3" name="Content Placeholder 2"/>
          <p:cNvSpPr>
            <a:spLocks noGrp="1"/>
          </p:cNvSpPr>
          <p:nvPr>
            <p:ph idx="1"/>
          </p:nvPr>
        </p:nvSpPr>
        <p:spPr>
          <a:xfrm>
            <a:off x="1143000" y="1429442"/>
            <a:ext cx="9872871" cy="4038600"/>
          </a:xfrm>
        </p:spPr>
        <p:txBody>
          <a:bodyPr/>
          <a:lstStyle/>
          <a:p>
            <a:r>
              <a:rPr lang="en-NZ" dirty="0" smtClean="0"/>
              <a:t>We don’t know yet!</a:t>
            </a:r>
          </a:p>
          <a:p>
            <a:r>
              <a:rPr lang="en-NZ" dirty="0" smtClean="0"/>
              <a:t>The challenge is: what is the right vehicle to make this happen? </a:t>
            </a:r>
          </a:p>
          <a:p>
            <a:r>
              <a:rPr lang="en-NZ" dirty="0" smtClean="0"/>
              <a:t>How can we channel our various thinking into a pan-sector position, of influence?</a:t>
            </a:r>
          </a:p>
          <a:p>
            <a:r>
              <a:rPr lang="en-NZ" dirty="0" smtClean="0"/>
              <a:t>Who are the players, and how can we best collaborate?</a:t>
            </a:r>
          </a:p>
          <a:p>
            <a:r>
              <a:rPr lang="en-NZ" dirty="0" smtClean="0"/>
              <a:t>The vision should be led by industry</a:t>
            </a:r>
          </a:p>
          <a:p>
            <a:r>
              <a:rPr lang="en-NZ" dirty="0" smtClean="0"/>
              <a:t>There is a role for government</a:t>
            </a:r>
          </a:p>
        </p:txBody>
      </p:sp>
      <p:sp>
        <p:nvSpPr>
          <p:cNvPr id="19" name="Rounded Rectangle 18"/>
          <p:cNvSpPr/>
          <p:nvPr/>
        </p:nvSpPr>
        <p:spPr>
          <a:xfrm>
            <a:off x="5629162" y="3711466"/>
            <a:ext cx="6167983" cy="2751680"/>
          </a:xfrm>
          <a:prstGeom prst="roundRect">
            <a:avLst/>
          </a:prstGeom>
          <a:solidFill>
            <a:schemeClr val="accent1"/>
          </a:solidFill>
        </p:spPr>
        <p:style>
          <a:lnRef idx="3">
            <a:schemeClr val="lt1"/>
          </a:lnRef>
          <a:fillRef idx="1">
            <a:schemeClr val="accent2"/>
          </a:fillRef>
          <a:effectRef idx="1">
            <a:schemeClr val="accent2"/>
          </a:effectRef>
          <a:fontRef idx="minor">
            <a:schemeClr val="lt1"/>
          </a:fontRef>
        </p:style>
        <p:txBody>
          <a:bodyPr rtlCol="0" anchor="ctr"/>
          <a:lstStyle/>
          <a:p>
            <a:r>
              <a:rPr lang="en-NZ" sz="2000" b="1" dirty="0" smtClean="0"/>
              <a:t>Some examples of other </a:t>
            </a:r>
            <a:r>
              <a:rPr lang="en-NZ" sz="2000" b="1" dirty="0"/>
              <a:t>s</a:t>
            </a:r>
            <a:r>
              <a:rPr lang="en-NZ" sz="2000" b="1" dirty="0" smtClean="0"/>
              <a:t>trategic </a:t>
            </a:r>
            <a:r>
              <a:rPr lang="en-NZ" sz="2000" b="1" dirty="0"/>
              <a:t>g</a:t>
            </a:r>
            <a:r>
              <a:rPr lang="en-NZ" sz="2000" b="1" dirty="0" smtClean="0"/>
              <a:t>roups and projects:</a:t>
            </a:r>
          </a:p>
          <a:p>
            <a:pPr marL="285750" indent="-285750">
              <a:buFont typeface="Arial" panose="020B0604020202020204" pitchFamily="34" charset="0"/>
              <a:buChar char="•"/>
            </a:pPr>
            <a:r>
              <a:rPr lang="en-NZ" sz="2000" b="1" dirty="0" smtClean="0"/>
              <a:t>Industry sector bodies and industry good groups</a:t>
            </a:r>
            <a:endParaRPr lang="en-NZ" sz="2000" b="1" dirty="0"/>
          </a:p>
          <a:p>
            <a:pPr marL="285750" indent="-285750">
              <a:buFont typeface="Arial" panose="020B0604020202020204" pitchFamily="34" charset="0"/>
              <a:buChar char="•"/>
            </a:pPr>
            <a:r>
              <a:rPr lang="en-NZ" sz="2000" b="1" dirty="0"/>
              <a:t>The Farm Leaders </a:t>
            </a:r>
            <a:r>
              <a:rPr lang="en-NZ" sz="2000" b="1" dirty="0" smtClean="0"/>
              <a:t>Group</a:t>
            </a:r>
          </a:p>
          <a:p>
            <a:pPr marL="285750" indent="-285750">
              <a:buFont typeface="Arial" panose="020B0604020202020204" pitchFamily="34" charset="0"/>
              <a:buChar char="•"/>
            </a:pPr>
            <a:r>
              <a:rPr lang="en-NZ" sz="2000" b="1" dirty="0" smtClean="0"/>
              <a:t>The proposed Primary Sector Council</a:t>
            </a:r>
          </a:p>
          <a:p>
            <a:pPr marL="285750" indent="-285750">
              <a:buFont typeface="Arial" panose="020B0604020202020204" pitchFamily="34" charset="0"/>
              <a:buChar char="•"/>
            </a:pPr>
            <a:r>
              <a:rPr lang="en-NZ" sz="2000" b="1" dirty="0" err="1" smtClean="0"/>
              <a:t>Te</a:t>
            </a:r>
            <a:r>
              <a:rPr lang="en-NZ" sz="2000" b="1" dirty="0" smtClean="0"/>
              <a:t> </a:t>
            </a:r>
            <a:r>
              <a:rPr lang="en-NZ" sz="2000" b="1" dirty="0" err="1" smtClean="0"/>
              <a:t>Hono</a:t>
            </a:r>
            <a:endParaRPr lang="en-NZ" sz="2000" b="1" dirty="0" smtClean="0"/>
          </a:p>
          <a:p>
            <a:pPr marL="285750" indent="-285750">
              <a:buFont typeface="Arial" panose="020B0604020202020204" pitchFamily="34" charset="0"/>
              <a:buChar char="•"/>
            </a:pPr>
            <a:r>
              <a:rPr lang="en-NZ" sz="2000" b="1" dirty="0"/>
              <a:t>Project Origin</a:t>
            </a:r>
          </a:p>
          <a:p>
            <a:pPr marL="285750" indent="-285750">
              <a:buFont typeface="Arial" panose="020B0604020202020204" pitchFamily="34" charset="0"/>
              <a:buChar char="•"/>
            </a:pPr>
            <a:endParaRPr lang="en-NZ" b="1" dirty="0"/>
          </a:p>
        </p:txBody>
      </p:sp>
    </p:spTree>
    <p:extLst>
      <p:ext uri="{BB962C8B-B14F-4D97-AF65-F5344CB8AC3E}">
        <p14:creationId xmlns:p14="http://schemas.microsoft.com/office/powerpoint/2010/main" val="4066473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The Essential Components of a Vision</a:t>
            </a:r>
            <a:endParaRPr lang="en-NZ" dirty="0"/>
          </a:p>
        </p:txBody>
      </p:sp>
      <p:graphicFrame>
        <p:nvGraphicFramePr>
          <p:cNvPr id="4" name="Diagram 3"/>
          <p:cNvGraphicFramePr/>
          <p:nvPr>
            <p:extLst>
              <p:ext uri="{D42A27DB-BD31-4B8C-83A1-F6EECF244321}">
                <p14:modId xmlns:p14="http://schemas.microsoft.com/office/powerpoint/2010/main" val="3900944768"/>
              </p:ext>
            </p:extLst>
          </p:nvPr>
        </p:nvGraphicFramePr>
        <p:xfrm>
          <a:off x="1267692" y="1745673"/>
          <a:ext cx="9975272" cy="4641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808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What outcomes do we want from our Vision?</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1967692"/>
              </p:ext>
            </p:extLst>
          </p:nvPr>
        </p:nvGraphicFramePr>
        <p:xfrm>
          <a:off x="1143000" y="2057400"/>
          <a:ext cx="9872663"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045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9797"/>
            <a:ext cx="9875520" cy="1356360"/>
          </a:xfrm>
        </p:spPr>
        <p:txBody>
          <a:bodyPr/>
          <a:lstStyle/>
          <a:p>
            <a:r>
              <a:rPr lang="en-NZ" dirty="0" smtClean="0"/>
              <a:t>Some suggestions for themes a Vision might include…</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5594107"/>
              </p:ext>
            </p:extLst>
          </p:nvPr>
        </p:nvGraphicFramePr>
        <p:xfrm>
          <a:off x="1143000" y="2057400"/>
          <a:ext cx="9872663"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60970" y="2136325"/>
            <a:ext cx="1057613" cy="1858554"/>
          </a:xfrm>
          <a:prstGeom prst="rect">
            <a:avLst/>
          </a:prstGeom>
        </p:spPr>
      </p:pic>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635056" y="3065602"/>
            <a:ext cx="1719934" cy="960297"/>
          </a:xfrm>
          <a:prstGeom prst="rect">
            <a:avLst/>
          </a:prstGeom>
        </p:spPr>
      </p:pic>
      <p:pic>
        <p:nvPicPr>
          <p:cNvPr id="7" name="Picture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979853" y="4174448"/>
            <a:ext cx="736794" cy="1020729"/>
          </a:xfrm>
          <a:prstGeom prst="rect">
            <a:avLst/>
          </a:prstGeom>
        </p:spPr>
      </p:pic>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414981" y="4174448"/>
            <a:ext cx="940009" cy="940009"/>
          </a:xfrm>
          <a:prstGeom prst="rect">
            <a:avLst/>
          </a:prstGeom>
        </p:spPr>
      </p:pic>
    </p:spTree>
    <p:extLst>
      <p:ext uri="{BB962C8B-B14F-4D97-AF65-F5344CB8AC3E}">
        <p14:creationId xmlns:p14="http://schemas.microsoft.com/office/powerpoint/2010/main" val="2521455188"/>
      </p:ext>
    </p:extLst>
  </p:cSld>
  <p:clrMapOvr>
    <a:masterClrMapping/>
  </p:clrMapOvr>
</p:sld>
</file>

<file path=ppt/theme/theme1.xml><?xml version="1.0" encoding="utf-8"?>
<a:theme xmlns:a="http://schemas.openxmlformats.org/drawingml/2006/main" name="Basis">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
  <TotalTime>1130</TotalTime>
  <Words>1953</Words>
  <Application>Microsoft Office PowerPoint</Application>
  <PresentationFormat>Widescreen</PresentationFormat>
  <Paragraphs>162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 Unicode MS</vt:lpstr>
      <vt:lpstr>Arial</vt:lpstr>
      <vt:lpstr>Corbel</vt:lpstr>
      <vt:lpstr>Wingdings</vt:lpstr>
      <vt:lpstr>Basis</vt:lpstr>
      <vt:lpstr>A Vision for New Zealand’s primary sector</vt:lpstr>
      <vt:lpstr>Our Food and Fibre Future</vt:lpstr>
      <vt:lpstr>We agreed we need a pan-sector vision</vt:lpstr>
      <vt:lpstr>What will a vision do?</vt:lpstr>
      <vt:lpstr>The problem definition</vt:lpstr>
      <vt:lpstr>Who will deliver the vision?</vt:lpstr>
      <vt:lpstr>The Essential Components of a Vision</vt:lpstr>
      <vt:lpstr>What outcomes do we want from our Vision?</vt:lpstr>
      <vt:lpstr>Some suggestions for themes a Vision might include…</vt:lpstr>
      <vt:lpstr>Natural Capital</vt:lpstr>
      <vt:lpstr>Human and Cultural Capital </vt:lpstr>
      <vt:lpstr>Our reputation</vt:lpstr>
      <vt:lpstr>1. our provenance story</vt:lpstr>
      <vt:lpstr>2. our production systems and inputs</vt:lpstr>
      <vt:lpstr>3. market and consumer insights</vt:lpstr>
      <vt:lpstr>4. routes to market</vt:lpstr>
      <vt:lpstr>Investing for the future</vt:lpstr>
      <vt:lpstr>Opportunities</vt:lpstr>
      <vt:lpstr>The Big Scary Issues</vt:lpstr>
      <vt:lpstr>Next Steps</vt:lpstr>
    </vt:vector>
  </TitlesOfParts>
  <Company>MPI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Vision for New Zealand’s primary sector</dc:title>
  <dc:creator>Anna Crosbie (Anna Crosbie)</dc:creator>
  <cp:lastModifiedBy>Anna Crosbie (Anna Crosbie)</cp:lastModifiedBy>
  <cp:revision>55</cp:revision>
  <cp:lastPrinted>2017-11-21T00:19:32Z</cp:lastPrinted>
  <dcterms:created xsi:type="dcterms:W3CDTF">2017-10-09T03:18:20Z</dcterms:created>
  <dcterms:modified xsi:type="dcterms:W3CDTF">2018-02-15T02:50:44Z</dcterms:modified>
</cp:coreProperties>
</file>