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sldIdLst>
    <p:sldId id="256" r:id="rId6"/>
    <p:sldId id="257" r:id="rId7"/>
    <p:sldId id="258" r:id="rId8"/>
  </p:sldIdLst>
  <p:sldSz cx="12192000" cy="6858000"/>
  <p:notesSz cx="6858000" cy="9144000"/>
  <p:defaultTextStyle>
    <a:defPPr>
      <a:defRPr lang="en-US"/>
    </a:defPPr>
    <a:lvl1pPr marL="0" algn="l" defTabSz="914357" rtl="0" eaLnBrk="1" latinLnBrk="0" hangingPunct="1">
      <a:defRPr sz="1800" kern="1200">
        <a:solidFill>
          <a:schemeClr val="tx1"/>
        </a:solidFill>
        <a:latin typeface="+mn-lt"/>
        <a:ea typeface="+mn-ea"/>
        <a:cs typeface="+mn-cs"/>
      </a:defRPr>
    </a:lvl1pPr>
    <a:lvl2pPr marL="457178" algn="l" defTabSz="914357" rtl="0" eaLnBrk="1" latinLnBrk="0" hangingPunct="1">
      <a:defRPr sz="1800" kern="1200">
        <a:solidFill>
          <a:schemeClr val="tx1"/>
        </a:solidFill>
        <a:latin typeface="+mn-lt"/>
        <a:ea typeface="+mn-ea"/>
        <a:cs typeface="+mn-cs"/>
      </a:defRPr>
    </a:lvl2pPr>
    <a:lvl3pPr marL="914357" algn="l" defTabSz="914357" rtl="0" eaLnBrk="1" latinLnBrk="0" hangingPunct="1">
      <a:defRPr sz="1800" kern="1200">
        <a:solidFill>
          <a:schemeClr val="tx1"/>
        </a:solidFill>
        <a:latin typeface="+mn-lt"/>
        <a:ea typeface="+mn-ea"/>
        <a:cs typeface="+mn-cs"/>
      </a:defRPr>
    </a:lvl3pPr>
    <a:lvl4pPr marL="1371536" algn="l" defTabSz="914357" rtl="0" eaLnBrk="1" latinLnBrk="0" hangingPunct="1">
      <a:defRPr sz="1800" kern="1200">
        <a:solidFill>
          <a:schemeClr val="tx1"/>
        </a:solidFill>
        <a:latin typeface="+mn-lt"/>
        <a:ea typeface="+mn-ea"/>
        <a:cs typeface="+mn-cs"/>
      </a:defRPr>
    </a:lvl4pPr>
    <a:lvl5pPr marL="1828714" algn="l" defTabSz="914357" rtl="0" eaLnBrk="1" latinLnBrk="0" hangingPunct="1">
      <a:defRPr sz="1800" kern="1200">
        <a:solidFill>
          <a:schemeClr val="tx1"/>
        </a:solidFill>
        <a:latin typeface="+mn-lt"/>
        <a:ea typeface="+mn-ea"/>
        <a:cs typeface="+mn-cs"/>
      </a:defRPr>
    </a:lvl5pPr>
    <a:lvl6pPr marL="2285892" algn="l" defTabSz="914357" rtl="0" eaLnBrk="1" latinLnBrk="0" hangingPunct="1">
      <a:defRPr sz="1800" kern="1200">
        <a:solidFill>
          <a:schemeClr val="tx1"/>
        </a:solidFill>
        <a:latin typeface="+mn-lt"/>
        <a:ea typeface="+mn-ea"/>
        <a:cs typeface="+mn-cs"/>
      </a:defRPr>
    </a:lvl6pPr>
    <a:lvl7pPr marL="2743070" algn="l" defTabSz="914357" rtl="0" eaLnBrk="1" latinLnBrk="0" hangingPunct="1">
      <a:defRPr sz="1800" kern="1200">
        <a:solidFill>
          <a:schemeClr val="tx1"/>
        </a:solidFill>
        <a:latin typeface="+mn-lt"/>
        <a:ea typeface="+mn-ea"/>
        <a:cs typeface="+mn-cs"/>
      </a:defRPr>
    </a:lvl7pPr>
    <a:lvl8pPr marL="3200249" algn="l" defTabSz="914357" rtl="0" eaLnBrk="1" latinLnBrk="0" hangingPunct="1">
      <a:defRPr sz="1800" kern="1200">
        <a:solidFill>
          <a:schemeClr val="tx1"/>
        </a:solidFill>
        <a:latin typeface="+mn-lt"/>
        <a:ea typeface="+mn-ea"/>
        <a:cs typeface="+mn-cs"/>
      </a:defRPr>
    </a:lvl8pPr>
    <a:lvl9pPr marL="3657428" algn="l" defTabSz="914357"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D9F"/>
    <a:srgbClr val="96C13D"/>
    <a:srgbClr val="6F298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22" d="100"/>
          <a:sy n="122" d="100"/>
        </p:scale>
        <p:origin x="9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heme" Target="theme/theme1.xml"/><Relationship Id="rId5" Type="http://schemas.openxmlformats.org/officeDocument/2006/relationships/slideMaster" Target="slideMasters/slideMaster1.xml"/><Relationship Id="rId10"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7813DC-606F-4023-B298-A2C9688BCB5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NZ"/>
          </a:p>
        </p:txBody>
      </p:sp>
      <p:sp>
        <p:nvSpPr>
          <p:cNvPr id="3" name="Subtitle 2">
            <a:extLst>
              <a:ext uri="{FF2B5EF4-FFF2-40B4-BE49-F238E27FC236}">
                <a16:creationId xmlns:a16="http://schemas.microsoft.com/office/drawing/2014/main" id="{F0CD6A91-4AA0-4CAE-8A72-71594DFB322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NZ"/>
          </a:p>
        </p:txBody>
      </p:sp>
      <p:sp>
        <p:nvSpPr>
          <p:cNvPr id="4" name="Date Placeholder 3">
            <a:extLst>
              <a:ext uri="{FF2B5EF4-FFF2-40B4-BE49-F238E27FC236}">
                <a16:creationId xmlns:a16="http://schemas.microsoft.com/office/drawing/2014/main" id="{781A52F5-9CB5-4D0E-A419-3F2A54A6314B}"/>
              </a:ext>
            </a:extLst>
          </p:cNvPr>
          <p:cNvSpPr>
            <a:spLocks noGrp="1"/>
          </p:cNvSpPr>
          <p:nvPr>
            <p:ph type="dt" sz="half" idx="10"/>
          </p:nvPr>
        </p:nvSpPr>
        <p:spPr/>
        <p:txBody>
          <a:bodyPr/>
          <a:lstStyle/>
          <a:p>
            <a:fld id="{4B6BDDB4-C62B-4416-92B0-F09D4688C59C}" type="datetimeFigureOut">
              <a:rPr lang="en-NZ" smtClean="0"/>
              <a:t>16/12/2021</a:t>
            </a:fld>
            <a:endParaRPr lang="en-NZ"/>
          </a:p>
        </p:txBody>
      </p:sp>
      <p:sp>
        <p:nvSpPr>
          <p:cNvPr id="5" name="Footer Placeholder 4">
            <a:extLst>
              <a:ext uri="{FF2B5EF4-FFF2-40B4-BE49-F238E27FC236}">
                <a16:creationId xmlns:a16="http://schemas.microsoft.com/office/drawing/2014/main" id="{8B7F9C31-BCC1-4349-AAB6-E853395600EF}"/>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D41E8438-28ED-49AA-B73D-837A2DE73E74}"/>
              </a:ext>
            </a:extLst>
          </p:cNvPr>
          <p:cNvSpPr>
            <a:spLocks noGrp="1"/>
          </p:cNvSpPr>
          <p:nvPr>
            <p:ph type="sldNum" sz="quarter" idx="12"/>
          </p:nvPr>
        </p:nvSpPr>
        <p:spPr/>
        <p:txBody>
          <a:bodyPr/>
          <a:lstStyle/>
          <a:p>
            <a:fld id="{F13AA4D5-9205-4F30-8214-E647CF7AA099}" type="slidenum">
              <a:rPr lang="en-NZ" smtClean="0"/>
              <a:t>‹#›</a:t>
            </a:fld>
            <a:endParaRPr lang="en-NZ"/>
          </a:p>
        </p:txBody>
      </p:sp>
    </p:spTree>
    <p:extLst>
      <p:ext uri="{BB962C8B-B14F-4D97-AF65-F5344CB8AC3E}">
        <p14:creationId xmlns:p14="http://schemas.microsoft.com/office/powerpoint/2010/main" val="40045686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2F20AD-4E7A-4F92-AB52-49F36B42A0F8}"/>
              </a:ext>
            </a:extLst>
          </p:cNvPr>
          <p:cNvSpPr>
            <a:spLocks noGrp="1"/>
          </p:cNvSpPr>
          <p:nvPr>
            <p:ph type="title"/>
          </p:nvPr>
        </p:nvSpPr>
        <p:spPr/>
        <p:txBody>
          <a:bodyPr/>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96825065-4CA3-4E29-AA09-EF550EB09CE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06099712-5C6A-43E4-B058-9DAB1A945E03}"/>
              </a:ext>
            </a:extLst>
          </p:cNvPr>
          <p:cNvSpPr>
            <a:spLocks noGrp="1"/>
          </p:cNvSpPr>
          <p:nvPr>
            <p:ph type="dt" sz="half" idx="10"/>
          </p:nvPr>
        </p:nvSpPr>
        <p:spPr/>
        <p:txBody>
          <a:bodyPr/>
          <a:lstStyle/>
          <a:p>
            <a:fld id="{4B6BDDB4-C62B-4416-92B0-F09D4688C59C}" type="datetimeFigureOut">
              <a:rPr lang="en-NZ" smtClean="0"/>
              <a:t>16/12/2021</a:t>
            </a:fld>
            <a:endParaRPr lang="en-NZ"/>
          </a:p>
        </p:txBody>
      </p:sp>
      <p:sp>
        <p:nvSpPr>
          <p:cNvPr id="5" name="Footer Placeholder 4">
            <a:extLst>
              <a:ext uri="{FF2B5EF4-FFF2-40B4-BE49-F238E27FC236}">
                <a16:creationId xmlns:a16="http://schemas.microsoft.com/office/drawing/2014/main" id="{E45BB552-AF40-49FD-A1B6-C63B5CD8BA90}"/>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D69E0EB0-0DA9-4983-AF85-8F1692473F60}"/>
              </a:ext>
            </a:extLst>
          </p:cNvPr>
          <p:cNvSpPr>
            <a:spLocks noGrp="1"/>
          </p:cNvSpPr>
          <p:nvPr>
            <p:ph type="sldNum" sz="quarter" idx="12"/>
          </p:nvPr>
        </p:nvSpPr>
        <p:spPr/>
        <p:txBody>
          <a:bodyPr/>
          <a:lstStyle/>
          <a:p>
            <a:fld id="{F13AA4D5-9205-4F30-8214-E647CF7AA099}" type="slidenum">
              <a:rPr lang="en-NZ" smtClean="0"/>
              <a:t>‹#›</a:t>
            </a:fld>
            <a:endParaRPr lang="en-NZ"/>
          </a:p>
        </p:txBody>
      </p:sp>
    </p:spTree>
    <p:extLst>
      <p:ext uri="{BB962C8B-B14F-4D97-AF65-F5344CB8AC3E}">
        <p14:creationId xmlns:p14="http://schemas.microsoft.com/office/powerpoint/2010/main" val="22697906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AE48C56-F1F1-4EFA-9D8F-596C30110F0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16503308-C8D8-4322-9877-A992E6CD2E6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6FA0634C-9647-4ADB-80A0-4E0255BA67BF}"/>
              </a:ext>
            </a:extLst>
          </p:cNvPr>
          <p:cNvSpPr>
            <a:spLocks noGrp="1"/>
          </p:cNvSpPr>
          <p:nvPr>
            <p:ph type="dt" sz="half" idx="10"/>
          </p:nvPr>
        </p:nvSpPr>
        <p:spPr/>
        <p:txBody>
          <a:bodyPr/>
          <a:lstStyle/>
          <a:p>
            <a:fld id="{4B6BDDB4-C62B-4416-92B0-F09D4688C59C}" type="datetimeFigureOut">
              <a:rPr lang="en-NZ" smtClean="0"/>
              <a:t>16/12/2021</a:t>
            </a:fld>
            <a:endParaRPr lang="en-NZ"/>
          </a:p>
        </p:txBody>
      </p:sp>
      <p:sp>
        <p:nvSpPr>
          <p:cNvPr id="5" name="Footer Placeholder 4">
            <a:extLst>
              <a:ext uri="{FF2B5EF4-FFF2-40B4-BE49-F238E27FC236}">
                <a16:creationId xmlns:a16="http://schemas.microsoft.com/office/drawing/2014/main" id="{DBAD592F-BEB1-450C-AAC8-258FB09AADF6}"/>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017D967E-F8C1-42A2-A003-B186160EC72A}"/>
              </a:ext>
            </a:extLst>
          </p:cNvPr>
          <p:cNvSpPr>
            <a:spLocks noGrp="1"/>
          </p:cNvSpPr>
          <p:nvPr>
            <p:ph type="sldNum" sz="quarter" idx="12"/>
          </p:nvPr>
        </p:nvSpPr>
        <p:spPr/>
        <p:txBody>
          <a:bodyPr/>
          <a:lstStyle/>
          <a:p>
            <a:fld id="{F13AA4D5-9205-4F30-8214-E647CF7AA099}" type="slidenum">
              <a:rPr lang="en-NZ" smtClean="0"/>
              <a:t>‹#›</a:t>
            </a:fld>
            <a:endParaRPr lang="en-NZ"/>
          </a:p>
        </p:txBody>
      </p:sp>
    </p:spTree>
    <p:extLst>
      <p:ext uri="{BB962C8B-B14F-4D97-AF65-F5344CB8AC3E}">
        <p14:creationId xmlns:p14="http://schemas.microsoft.com/office/powerpoint/2010/main" val="38607754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8920DF-338E-47DB-949D-557869D4ACB7}"/>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55F162D1-836C-450C-BB9F-ACF47D02E77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C34290F8-73D2-4F69-8923-327F6D29C83E}"/>
              </a:ext>
            </a:extLst>
          </p:cNvPr>
          <p:cNvSpPr>
            <a:spLocks noGrp="1"/>
          </p:cNvSpPr>
          <p:nvPr>
            <p:ph type="dt" sz="half" idx="10"/>
          </p:nvPr>
        </p:nvSpPr>
        <p:spPr/>
        <p:txBody>
          <a:bodyPr/>
          <a:lstStyle/>
          <a:p>
            <a:fld id="{4B6BDDB4-C62B-4416-92B0-F09D4688C59C}" type="datetimeFigureOut">
              <a:rPr lang="en-NZ" smtClean="0"/>
              <a:t>16/12/2021</a:t>
            </a:fld>
            <a:endParaRPr lang="en-NZ"/>
          </a:p>
        </p:txBody>
      </p:sp>
      <p:sp>
        <p:nvSpPr>
          <p:cNvPr id="5" name="Footer Placeholder 4">
            <a:extLst>
              <a:ext uri="{FF2B5EF4-FFF2-40B4-BE49-F238E27FC236}">
                <a16:creationId xmlns:a16="http://schemas.microsoft.com/office/drawing/2014/main" id="{BA8C960E-3311-42C8-95C7-5D28D129185F}"/>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03F63742-7D6A-4FBF-82EC-459752ED7A2F}"/>
              </a:ext>
            </a:extLst>
          </p:cNvPr>
          <p:cNvSpPr>
            <a:spLocks noGrp="1"/>
          </p:cNvSpPr>
          <p:nvPr>
            <p:ph type="sldNum" sz="quarter" idx="12"/>
          </p:nvPr>
        </p:nvSpPr>
        <p:spPr/>
        <p:txBody>
          <a:bodyPr/>
          <a:lstStyle/>
          <a:p>
            <a:fld id="{F13AA4D5-9205-4F30-8214-E647CF7AA099}" type="slidenum">
              <a:rPr lang="en-NZ" smtClean="0"/>
              <a:t>‹#›</a:t>
            </a:fld>
            <a:endParaRPr lang="en-NZ"/>
          </a:p>
        </p:txBody>
      </p:sp>
    </p:spTree>
    <p:extLst>
      <p:ext uri="{BB962C8B-B14F-4D97-AF65-F5344CB8AC3E}">
        <p14:creationId xmlns:p14="http://schemas.microsoft.com/office/powerpoint/2010/main" val="35547486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0874DB-B7E2-468E-A5E6-DE4676EACE78}"/>
              </a:ext>
            </a:extLst>
          </p:cNvPr>
          <p:cNvSpPr>
            <a:spLocks noGrp="1"/>
          </p:cNvSpPr>
          <p:nvPr>
            <p:ph type="title"/>
          </p:nvPr>
        </p:nvSpPr>
        <p:spPr>
          <a:xfrm>
            <a:off x="831850" y="1709739"/>
            <a:ext cx="10515600" cy="2852737"/>
          </a:xfrm>
        </p:spPr>
        <p:txBody>
          <a:bodyPr anchor="b"/>
          <a:lstStyle>
            <a:lvl1pPr>
              <a:defRPr sz="6000"/>
            </a:lvl1pPr>
          </a:lstStyle>
          <a:p>
            <a:r>
              <a:rPr lang="en-US"/>
              <a:t>Click to edit Master title style</a:t>
            </a:r>
            <a:endParaRPr lang="en-NZ"/>
          </a:p>
        </p:txBody>
      </p:sp>
      <p:sp>
        <p:nvSpPr>
          <p:cNvPr id="3" name="Text Placeholder 2">
            <a:extLst>
              <a:ext uri="{FF2B5EF4-FFF2-40B4-BE49-F238E27FC236}">
                <a16:creationId xmlns:a16="http://schemas.microsoft.com/office/drawing/2014/main" id="{64F3BD56-D682-410D-9C7D-B6FB914D43DF}"/>
              </a:ext>
            </a:extLst>
          </p:cNvPr>
          <p:cNvSpPr>
            <a:spLocks noGrp="1"/>
          </p:cNvSpPr>
          <p:nvPr>
            <p:ph type="body" idx="1"/>
          </p:nvPr>
        </p:nvSpPr>
        <p:spPr>
          <a:xfrm>
            <a:off x="831850" y="4589464"/>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D497FC6-6A20-462E-9144-BDF5604C5FD3}"/>
              </a:ext>
            </a:extLst>
          </p:cNvPr>
          <p:cNvSpPr>
            <a:spLocks noGrp="1"/>
          </p:cNvSpPr>
          <p:nvPr>
            <p:ph type="dt" sz="half" idx="10"/>
          </p:nvPr>
        </p:nvSpPr>
        <p:spPr/>
        <p:txBody>
          <a:bodyPr/>
          <a:lstStyle/>
          <a:p>
            <a:fld id="{4B6BDDB4-C62B-4416-92B0-F09D4688C59C}" type="datetimeFigureOut">
              <a:rPr lang="en-NZ" smtClean="0"/>
              <a:t>16/12/2021</a:t>
            </a:fld>
            <a:endParaRPr lang="en-NZ"/>
          </a:p>
        </p:txBody>
      </p:sp>
      <p:sp>
        <p:nvSpPr>
          <p:cNvPr id="5" name="Footer Placeholder 4">
            <a:extLst>
              <a:ext uri="{FF2B5EF4-FFF2-40B4-BE49-F238E27FC236}">
                <a16:creationId xmlns:a16="http://schemas.microsoft.com/office/drawing/2014/main" id="{F93DB7BE-F60D-42A5-AB26-DD3A9AE2A9AD}"/>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1B135337-848D-4D33-A65F-CBDA239DF428}"/>
              </a:ext>
            </a:extLst>
          </p:cNvPr>
          <p:cNvSpPr>
            <a:spLocks noGrp="1"/>
          </p:cNvSpPr>
          <p:nvPr>
            <p:ph type="sldNum" sz="quarter" idx="12"/>
          </p:nvPr>
        </p:nvSpPr>
        <p:spPr/>
        <p:txBody>
          <a:bodyPr/>
          <a:lstStyle/>
          <a:p>
            <a:fld id="{F13AA4D5-9205-4F30-8214-E647CF7AA099}" type="slidenum">
              <a:rPr lang="en-NZ" smtClean="0"/>
              <a:t>‹#›</a:t>
            </a:fld>
            <a:endParaRPr lang="en-NZ"/>
          </a:p>
        </p:txBody>
      </p:sp>
    </p:spTree>
    <p:extLst>
      <p:ext uri="{BB962C8B-B14F-4D97-AF65-F5344CB8AC3E}">
        <p14:creationId xmlns:p14="http://schemas.microsoft.com/office/powerpoint/2010/main" val="12041234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CD4C09-5A44-4F81-8CBE-153DEB1C15D8}"/>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5C766992-46F5-4CE4-8BC8-B8B05D1D62D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Content Placeholder 3">
            <a:extLst>
              <a:ext uri="{FF2B5EF4-FFF2-40B4-BE49-F238E27FC236}">
                <a16:creationId xmlns:a16="http://schemas.microsoft.com/office/drawing/2014/main" id="{AAFC74EB-9B8E-4B0C-8C27-B02F8A98F17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Date Placeholder 4">
            <a:extLst>
              <a:ext uri="{FF2B5EF4-FFF2-40B4-BE49-F238E27FC236}">
                <a16:creationId xmlns:a16="http://schemas.microsoft.com/office/drawing/2014/main" id="{81118989-347F-4CFB-A1BA-A39A48B9BE73}"/>
              </a:ext>
            </a:extLst>
          </p:cNvPr>
          <p:cNvSpPr>
            <a:spLocks noGrp="1"/>
          </p:cNvSpPr>
          <p:nvPr>
            <p:ph type="dt" sz="half" idx="10"/>
          </p:nvPr>
        </p:nvSpPr>
        <p:spPr/>
        <p:txBody>
          <a:bodyPr/>
          <a:lstStyle/>
          <a:p>
            <a:fld id="{4B6BDDB4-C62B-4416-92B0-F09D4688C59C}" type="datetimeFigureOut">
              <a:rPr lang="en-NZ" smtClean="0"/>
              <a:t>16/12/2021</a:t>
            </a:fld>
            <a:endParaRPr lang="en-NZ"/>
          </a:p>
        </p:txBody>
      </p:sp>
      <p:sp>
        <p:nvSpPr>
          <p:cNvPr id="6" name="Footer Placeholder 5">
            <a:extLst>
              <a:ext uri="{FF2B5EF4-FFF2-40B4-BE49-F238E27FC236}">
                <a16:creationId xmlns:a16="http://schemas.microsoft.com/office/drawing/2014/main" id="{AFDCD095-EDBC-43F5-B409-761E81448F73}"/>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723B3CCA-0D31-45E2-AFCD-17F0A9E496D4}"/>
              </a:ext>
            </a:extLst>
          </p:cNvPr>
          <p:cNvSpPr>
            <a:spLocks noGrp="1"/>
          </p:cNvSpPr>
          <p:nvPr>
            <p:ph type="sldNum" sz="quarter" idx="12"/>
          </p:nvPr>
        </p:nvSpPr>
        <p:spPr/>
        <p:txBody>
          <a:bodyPr/>
          <a:lstStyle/>
          <a:p>
            <a:fld id="{F13AA4D5-9205-4F30-8214-E647CF7AA099}" type="slidenum">
              <a:rPr lang="en-NZ" smtClean="0"/>
              <a:t>‹#›</a:t>
            </a:fld>
            <a:endParaRPr lang="en-NZ"/>
          </a:p>
        </p:txBody>
      </p:sp>
    </p:spTree>
    <p:extLst>
      <p:ext uri="{BB962C8B-B14F-4D97-AF65-F5344CB8AC3E}">
        <p14:creationId xmlns:p14="http://schemas.microsoft.com/office/powerpoint/2010/main" val="4020351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ED3AAC-3CC2-4CBB-8E1E-DA577B97A1CE}"/>
              </a:ext>
            </a:extLst>
          </p:cNvPr>
          <p:cNvSpPr>
            <a:spLocks noGrp="1"/>
          </p:cNvSpPr>
          <p:nvPr>
            <p:ph type="title"/>
          </p:nvPr>
        </p:nvSpPr>
        <p:spPr>
          <a:xfrm>
            <a:off x="839788" y="365126"/>
            <a:ext cx="10515600" cy="1325563"/>
          </a:xfrm>
        </p:spPr>
        <p:txBody>
          <a:bodyPr/>
          <a:lstStyle/>
          <a:p>
            <a:r>
              <a:rPr lang="en-US"/>
              <a:t>Click to edit Master title style</a:t>
            </a:r>
            <a:endParaRPr lang="en-NZ"/>
          </a:p>
        </p:txBody>
      </p:sp>
      <p:sp>
        <p:nvSpPr>
          <p:cNvPr id="3" name="Text Placeholder 2">
            <a:extLst>
              <a:ext uri="{FF2B5EF4-FFF2-40B4-BE49-F238E27FC236}">
                <a16:creationId xmlns:a16="http://schemas.microsoft.com/office/drawing/2014/main" id="{10411D0E-C90D-4ECE-95A5-8178898DECE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3CE2C7-9332-4989-86ED-DF816538C3D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a:extLst>
              <a:ext uri="{FF2B5EF4-FFF2-40B4-BE49-F238E27FC236}">
                <a16:creationId xmlns:a16="http://schemas.microsoft.com/office/drawing/2014/main" id="{D21653FC-B2D1-4AD7-B5EF-D19697F6BDD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9101537-FF9F-4824-BA0F-4D5FBA87F02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7" name="Date Placeholder 6">
            <a:extLst>
              <a:ext uri="{FF2B5EF4-FFF2-40B4-BE49-F238E27FC236}">
                <a16:creationId xmlns:a16="http://schemas.microsoft.com/office/drawing/2014/main" id="{B6950EF3-6A03-4369-BF52-5FCF38983D9F}"/>
              </a:ext>
            </a:extLst>
          </p:cNvPr>
          <p:cNvSpPr>
            <a:spLocks noGrp="1"/>
          </p:cNvSpPr>
          <p:nvPr>
            <p:ph type="dt" sz="half" idx="10"/>
          </p:nvPr>
        </p:nvSpPr>
        <p:spPr/>
        <p:txBody>
          <a:bodyPr/>
          <a:lstStyle/>
          <a:p>
            <a:fld id="{4B6BDDB4-C62B-4416-92B0-F09D4688C59C}" type="datetimeFigureOut">
              <a:rPr lang="en-NZ" smtClean="0"/>
              <a:t>16/12/2021</a:t>
            </a:fld>
            <a:endParaRPr lang="en-NZ"/>
          </a:p>
        </p:txBody>
      </p:sp>
      <p:sp>
        <p:nvSpPr>
          <p:cNvPr id="8" name="Footer Placeholder 7">
            <a:extLst>
              <a:ext uri="{FF2B5EF4-FFF2-40B4-BE49-F238E27FC236}">
                <a16:creationId xmlns:a16="http://schemas.microsoft.com/office/drawing/2014/main" id="{17A27255-AABB-47AE-B205-5A8C2F0BCB10}"/>
              </a:ext>
            </a:extLst>
          </p:cNvPr>
          <p:cNvSpPr>
            <a:spLocks noGrp="1"/>
          </p:cNvSpPr>
          <p:nvPr>
            <p:ph type="ftr" sz="quarter" idx="11"/>
          </p:nvPr>
        </p:nvSpPr>
        <p:spPr/>
        <p:txBody>
          <a:bodyPr/>
          <a:lstStyle/>
          <a:p>
            <a:endParaRPr lang="en-NZ"/>
          </a:p>
        </p:txBody>
      </p:sp>
      <p:sp>
        <p:nvSpPr>
          <p:cNvPr id="9" name="Slide Number Placeholder 8">
            <a:extLst>
              <a:ext uri="{FF2B5EF4-FFF2-40B4-BE49-F238E27FC236}">
                <a16:creationId xmlns:a16="http://schemas.microsoft.com/office/drawing/2014/main" id="{6C9BCA92-2702-4197-8C91-E1B3C9095A6A}"/>
              </a:ext>
            </a:extLst>
          </p:cNvPr>
          <p:cNvSpPr>
            <a:spLocks noGrp="1"/>
          </p:cNvSpPr>
          <p:nvPr>
            <p:ph type="sldNum" sz="quarter" idx="12"/>
          </p:nvPr>
        </p:nvSpPr>
        <p:spPr/>
        <p:txBody>
          <a:bodyPr/>
          <a:lstStyle/>
          <a:p>
            <a:fld id="{F13AA4D5-9205-4F30-8214-E647CF7AA099}" type="slidenum">
              <a:rPr lang="en-NZ" smtClean="0"/>
              <a:t>‹#›</a:t>
            </a:fld>
            <a:endParaRPr lang="en-NZ"/>
          </a:p>
        </p:txBody>
      </p:sp>
    </p:spTree>
    <p:extLst>
      <p:ext uri="{BB962C8B-B14F-4D97-AF65-F5344CB8AC3E}">
        <p14:creationId xmlns:p14="http://schemas.microsoft.com/office/powerpoint/2010/main" val="31220610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4FDC87-A254-4570-A91D-67A62EC3416A}"/>
              </a:ext>
            </a:extLst>
          </p:cNvPr>
          <p:cNvSpPr>
            <a:spLocks noGrp="1"/>
          </p:cNvSpPr>
          <p:nvPr>
            <p:ph type="title"/>
          </p:nvPr>
        </p:nvSpPr>
        <p:spPr/>
        <p:txBody>
          <a:bodyPr/>
          <a:lstStyle/>
          <a:p>
            <a:r>
              <a:rPr lang="en-US"/>
              <a:t>Click to edit Master title style</a:t>
            </a:r>
            <a:endParaRPr lang="en-NZ"/>
          </a:p>
        </p:txBody>
      </p:sp>
      <p:sp>
        <p:nvSpPr>
          <p:cNvPr id="3" name="Date Placeholder 2">
            <a:extLst>
              <a:ext uri="{FF2B5EF4-FFF2-40B4-BE49-F238E27FC236}">
                <a16:creationId xmlns:a16="http://schemas.microsoft.com/office/drawing/2014/main" id="{E388D481-56F3-4A87-ADBC-8B650B22881C}"/>
              </a:ext>
            </a:extLst>
          </p:cNvPr>
          <p:cNvSpPr>
            <a:spLocks noGrp="1"/>
          </p:cNvSpPr>
          <p:nvPr>
            <p:ph type="dt" sz="half" idx="10"/>
          </p:nvPr>
        </p:nvSpPr>
        <p:spPr/>
        <p:txBody>
          <a:bodyPr/>
          <a:lstStyle/>
          <a:p>
            <a:fld id="{4B6BDDB4-C62B-4416-92B0-F09D4688C59C}" type="datetimeFigureOut">
              <a:rPr lang="en-NZ" smtClean="0"/>
              <a:t>16/12/2021</a:t>
            </a:fld>
            <a:endParaRPr lang="en-NZ"/>
          </a:p>
        </p:txBody>
      </p:sp>
      <p:sp>
        <p:nvSpPr>
          <p:cNvPr id="4" name="Footer Placeholder 3">
            <a:extLst>
              <a:ext uri="{FF2B5EF4-FFF2-40B4-BE49-F238E27FC236}">
                <a16:creationId xmlns:a16="http://schemas.microsoft.com/office/drawing/2014/main" id="{E89BAF8A-8D9A-4148-9FCB-9FF097074F78}"/>
              </a:ext>
            </a:extLst>
          </p:cNvPr>
          <p:cNvSpPr>
            <a:spLocks noGrp="1"/>
          </p:cNvSpPr>
          <p:nvPr>
            <p:ph type="ftr" sz="quarter" idx="11"/>
          </p:nvPr>
        </p:nvSpPr>
        <p:spPr/>
        <p:txBody>
          <a:bodyPr/>
          <a:lstStyle/>
          <a:p>
            <a:endParaRPr lang="en-NZ"/>
          </a:p>
        </p:txBody>
      </p:sp>
      <p:sp>
        <p:nvSpPr>
          <p:cNvPr id="5" name="Slide Number Placeholder 4">
            <a:extLst>
              <a:ext uri="{FF2B5EF4-FFF2-40B4-BE49-F238E27FC236}">
                <a16:creationId xmlns:a16="http://schemas.microsoft.com/office/drawing/2014/main" id="{D852B018-96BC-44FE-B861-F0174B502EB6}"/>
              </a:ext>
            </a:extLst>
          </p:cNvPr>
          <p:cNvSpPr>
            <a:spLocks noGrp="1"/>
          </p:cNvSpPr>
          <p:nvPr>
            <p:ph type="sldNum" sz="quarter" idx="12"/>
          </p:nvPr>
        </p:nvSpPr>
        <p:spPr/>
        <p:txBody>
          <a:bodyPr/>
          <a:lstStyle/>
          <a:p>
            <a:fld id="{F13AA4D5-9205-4F30-8214-E647CF7AA099}" type="slidenum">
              <a:rPr lang="en-NZ" smtClean="0"/>
              <a:t>‹#›</a:t>
            </a:fld>
            <a:endParaRPr lang="en-NZ"/>
          </a:p>
        </p:txBody>
      </p:sp>
    </p:spTree>
    <p:extLst>
      <p:ext uri="{BB962C8B-B14F-4D97-AF65-F5344CB8AC3E}">
        <p14:creationId xmlns:p14="http://schemas.microsoft.com/office/powerpoint/2010/main" val="35437266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E90776C-C87E-4315-818E-54257B05F589}"/>
              </a:ext>
            </a:extLst>
          </p:cNvPr>
          <p:cNvSpPr>
            <a:spLocks noGrp="1"/>
          </p:cNvSpPr>
          <p:nvPr>
            <p:ph type="dt" sz="half" idx="10"/>
          </p:nvPr>
        </p:nvSpPr>
        <p:spPr/>
        <p:txBody>
          <a:bodyPr/>
          <a:lstStyle/>
          <a:p>
            <a:fld id="{4B6BDDB4-C62B-4416-92B0-F09D4688C59C}" type="datetimeFigureOut">
              <a:rPr lang="en-NZ" smtClean="0"/>
              <a:t>16/12/2021</a:t>
            </a:fld>
            <a:endParaRPr lang="en-NZ"/>
          </a:p>
        </p:txBody>
      </p:sp>
      <p:sp>
        <p:nvSpPr>
          <p:cNvPr id="3" name="Footer Placeholder 2">
            <a:extLst>
              <a:ext uri="{FF2B5EF4-FFF2-40B4-BE49-F238E27FC236}">
                <a16:creationId xmlns:a16="http://schemas.microsoft.com/office/drawing/2014/main" id="{A45AF4D5-7B79-415E-B793-7F4288E55FF3}"/>
              </a:ext>
            </a:extLst>
          </p:cNvPr>
          <p:cNvSpPr>
            <a:spLocks noGrp="1"/>
          </p:cNvSpPr>
          <p:nvPr>
            <p:ph type="ftr" sz="quarter" idx="11"/>
          </p:nvPr>
        </p:nvSpPr>
        <p:spPr/>
        <p:txBody>
          <a:bodyPr/>
          <a:lstStyle/>
          <a:p>
            <a:endParaRPr lang="en-NZ"/>
          </a:p>
        </p:txBody>
      </p:sp>
      <p:sp>
        <p:nvSpPr>
          <p:cNvPr id="4" name="Slide Number Placeholder 3">
            <a:extLst>
              <a:ext uri="{FF2B5EF4-FFF2-40B4-BE49-F238E27FC236}">
                <a16:creationId xmlns:a16="http://schemas.microsoft.com/office/drawing/2014/main" id="{AE1AEB28-07B1-435B-B7B4-B166CF19C4A1}"/>
              </a:ext>
            </a:extLst>
          </p:cNvPr>
          <p:cNvSpPr>
            <a:spLocks noGrp="1"/>
          </p:cNvSpPr>
          <p:nvPr>
            <p:ph type="sldNum" sz="quarter" idx="12"/>
          </p:nvPr>
        </p:nvSpPr>
        <p:spPr/>
        <p:txBody>
          <a:bodyPr/>
          <a:lstStyle/>
          <a:p>
            <a:fld id="{F13AA4D5-9205-4F30-8214-E647CF7AA099}" type="slidenum">
              <a:rPr lang="en-NZ" smtClean="0"/>
              <a:t>‹#›</a:t>
            </a:fld>
            <a:endParaRPr lang="en-NZ"/>
          </a:p>
        </p:txBody>
      </p:sp>
    </p:spTree>
    <p:extLst>
      <p:ext uri="{BB962C8B-B14F-4D97-AF65-F5344CB8AC3E}">
        <p14:creationId xmlns:p14="http://schemas.microsoft.com/office/powerpoint/2010/main" val="30076795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5E4C4F-7D96-448D-A1F0-DBC715DDB3F7}"/>
              </a:ext>
            </a:extLst>
          </p:cNvPr>
          <p:cNvSpPr>
            <a:spLocks noGrp="1"/>
          </p:cNvSpPr>
          <p:nvPr>
            <p:ph type="title"/>
          </p:nvPr>
        </p:nvSpPr>
        <p:spPr>
          <a:xfrm>
            <a:off x="839789" y="457200"/>
            <a:ext cx="3932237" cy="1600200"/>
          </a:xfrm>
        </p:spPr>
        <p:txBody>
          <a:bodyPr anchor="b"/>
          <a:lstStyle>
            <a:lvl1pPr>
              <a:defRPr sz="3200"/>
            </a:lvl1pPr>
          </a:lstStyle>
          <a:p>
            <a:r>
              <a:rPr lang="en-US"/>
              <a:t>Click to edit Master title style</a:t>
            </a:r>
            <a:endParaRPr lang="en-NZ"/>
          </a:p>
        </p:txBody>
      </p:sp>
      <p:sp>
        <p:nvSpPr>
          <p:cNvPr id="3" name="Content Placeholder 2">
            <a:extLst>
              <a:ext uri="{FF2B5EF4-FFF2-40B4-BE49-F238E27FC236}">
                <a16:creationId xmlns:a16="http://schemas.microsoft.com/office/drawing/2014/main" id="{F2F46836-1F55-4F34-B264-797D0649F01B}"/>
              </a:ext>
            </a:extLst>
          </p:cNvPr>
          <p:cNvSpPr>
            <a:spLocks noGrp="1"/>
          </p:cNvSpPr>
          <p:nvPr>
            <p:ph idx="1"/>
          </p:nvPr>
        </p:nvSpPr>
        <p:spPr>
          <a:xfrm>
            <a:off x="5183188"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Text Placeholder 3">
            <a:extLst>
              <a:ext uri="{FF2B5EF4-FFF2-40B4-BE49-F238E27FC236}">
                <a16:creationId xmlns:a16="http://schemas.microsoft.com/office/drawing/2014/main" id="{A6D2DDD2-A084-4D71-9C91-C868263D42A1}"/>
              </a:ext>
            </a:extLst>
          </p:cNvPr>
          <p:cNvSpPr>
            <a:spLocks noGrp="1"/>
          </p:cNvSpPr>
          <p:nvPr>
            <p:ph type="body" sz="half" idx="2"/>
          </p:nvPr>
        </p:nvSpPr>
        <p:spPr>
          <a:xfrm>
            <a:off x="839789"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B613BBB-AABC-442F-A4DA-C4F067C0D182}"/>
              </a:ext>
            </a:extLst>
          </p:cNvPr>
          <p:cNvSpPr>
            <a:spLocks noGrp="1"/>
          </p:cNvSpPr>
          <p:nvPr>
            <p:ph type="dt" sz="half" idx="10"/>
          </p:nvPr>
        </p:nvSpPr>
        <p:spPr/>
        <p:txBody>
          <a:bodyPr/>
          <a:lstStyle/>
          <a:p>
            <a:fld id="{4B6BDDB4-C62B-4416-92B0-F09D4688C59C}" type="datetimeFigureOut">
              <a:rPr lang="en-NZ" smtClean="0"/>
              <a:t>16/12/2021</a:t>
            </a:fld>
            <a:endParaRPr lang="en-NZ"/>
          </a:p>
        </p:txBody>
      </p:sp>
      <p:sp>
        <p:nvSpPr>
          <p:cNvPr id="6" name="Footer Placeholder 5">
            <a:extLst>
              <a:ext uri="{FF2B5EF4-FFF2-40B4-BE49-F238E27FC236}">
                <a16:creationId xmlns:a16="http://schemas.microsoft.com/office/drawing/2014/main" id="{89D90E1A-BF73-4B90-A1D2-B573413310DB}"/>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7839E90B-F238-4792-AAA2-7EE2C134B46E}"/>
              </a:ext>
            </a:extLst>
          </p:cNvPr>
          <p:cNvSpPr>
            <a:spLocks noGrp="1"/>
          </p:cNvSpPr>
          <p:nvPr>
            <p:ph type="sldNum" sz="quarter" idx="12"/>
          </p:nvPr>
        </p:nvSpPr>
        <p:spPr/>
        <p:txBody>
          <a:bodyPr/>
          <a:lstStyle/>
          <a:p>
            <a:fld id="{F13AA4D5-9205-4F30-8214-E647CF7AA099}" type="slidenum">
              <a:rPr lang="en-NZ" smtClean="0"/>
              <a:t>‹#›</a:t>
            </a:fld>
            <a:endParaRPr lang="en-NZ"/>
          </a:p>
        </p:txBody>
      </p:sp>
    </p:spTree>
    <p:extLst>
      <p:ext uri="{BB962C8B-B14F-4D97-AF65-F5344CB8AC3E}">
        <p14:creationId xmlns:p14="http://schemas.microsoft.com/office/powerpoint/2010/main" val="9733713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D4960-E3AD-4ACC-B0D5-C4256561D144}"/>
              </a:ext>
            </a:extLst>
          </p:cNvPr>
          <p:cNvSpPr>
            <a:spLocks noGrp="1"/>
          </p:cNvSpPr>
          <p:nvPr>
            <p:ph type="title"/>
          </p:nvPr>
        </p:nvSpPr>
        <p:spPr>
          <a:xfrm>
            <a:off x="839789" y="457200"/>
            <a:ext cx="3932237" cy="1600200"/>
          </a:xfrm>
        </p:spPr>
        <p:txBody>
          <a:bodyPr anchor="b"/>
          <a:lstStyle>
            <a:lvl1pPr>
              <a:defRPr sz="3200"/>
            </a:lvl1pPr>
          </a:lstStyle>
          <a:p>
            <a:r>
              <a:rPr lang="en-US"/>
              <a:t>Click to edit Master title style</a:t>
            </a:r>
            <a:endParaRPr lang="en-NZ"/>
          </a:p>
        </p:txBody>
      </p:sp>
      <p:sp>
        <p:nvSpPr>
          <p:cNvPr id="3" name="Picture Placeholder 2">
            <a:extLst>
              <a:ext uri="{FF2B5EF4-FFF2-40B4-BE49-F238E27FC236}">
                <a16:creationId xmlns:a16="http://schemas.microsoft.com/office/drawing/2014/main" id="{5CB9FC33-F8B0-4372-803D-E66396AB28BB}"/>
              </a:ext>
            </a:extLst>
          </p:cNvPr>
          <p:cNvSpPr>
            <a:spLocks noGrp="1"/>
          </p:cNvSpPr>
          <p:nvPr>
            <p:ph type="pic" idx="1"/>
          </p:nvPr>
        </p:nvSpPr>
        <p:spPr>
          <a:xfrm>
            <a:off x="5183188"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Z"/>
          </a:p>
        </p:txBody>
      </p:sp>
      <p:sp>
        <p:nvSpPr>
          <p:cNvPr id="4" name="Text Placeholder 3">
            <a:extLst>
              <a:ext uri="{FF2B5EF4-FFF2-40B4-BE49-F238E27FC236}">
                <a16:creationId xmlns:a16="http://schemas.microsoft.com/office/drawing/2014/main" id="{FF45C1C2-83B9-4496-96C9-3BE0371C6254}"/>
              </a:ext>
            </a:extLst>
          </p:cNvPr>
          <p:cNvSpPr>
            <a:spLocks noGrp="1"/>
          </p:cNvSpPr>
          <p:nvPr>
            <p:ph type="body" sz="half" idx="2"/>
          </p:nvPr>
        </p:nvSpPr>
        <p:spPr>
          <a:xfrm>
            <a:off x="839789"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56CE195-012B-465E-A6E5-420E7194738D}"/>
              </a:ext>
            </a:extLst>
          </p:cNvPr>
          <p:cNvSpPr>
            <a:spLocks noGrp="1"/>
          </p:cNvSpPr>
          <p:nvPr>
            <p:ph type="dt" sz="half" idx="10"/>
          </p:nvPr>
        </p:nvSpPr>
        <p:spPr/>
        <p:txBody>
          <a:bodyPr/>
          <a:lstStyle/>
          <a:p>
            <a:fld id="{4B6BDDB4-C62B-4416-92B0-F09D4688C59C}" type="datetimeFigureOut">
              <a:rPr lang="en-NZ" smtClean="0"/>
              <a:t>16/12/2021</a:t>
            </a:fld>
            <a:endParaRPr lang="en-NZ"/>
          </a:p>
        </p:txBody>
      </p:sp>
      <p:sp>
        <p:nvSpPr>
          <p:cNvPr id="6" name="Footer Placeholder 5">
            <a:extLst>
              <a:ext uri="{FF2B5EF4-FFF2-40B4-BE49-F238E27FC236}">
                <a16:creationId xmlns:a16="http://schemas.microsoft.com/office/drawing/2014/main" id="{7A245385-2E88-43EC-A3DE-0AB63E66A3D4}"/>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7BCBC7EE-5452-4288-BA13-FD9953EB2731}"/>
              </a:ext>
            </a:extLst>
          </p:cNvPr>
          <p:cNvSpPr>
            <a:spLocks noGrp="1"/>
          </p:cNvSpPr>
          <p:nvPr>
            <p:ph type="sldNum" sz="quarter" idx="12"/>
          </p:nvPr>
        </p:nvSpPr>
        <p:spPr/>
        <p:txBody>
          <a:bodyPr/>
          <a:lstStyle/>
          <a:p>
            <a:fld id="{F13AA4D5-9205-4F30-8214-E647CF7AA099}" type="slidenum">
              <a:rPr lang="en-NZ" smtClean="0"/>
              <a:t>‹#›</a:t>
            </a:fld>
            <a:endParaRPr lang="en-NZ"/>
          </a:p>
        </p:txBody>
      </p:sp>
    </p:spTree>
    <p:extLst>
      <p:ext uri="{BB962C8B-B14F-4D97-AF65-F5344CB8AC3E}">
        <p14:creationId xmlns:p14="http://schemas.microsoft.com/office/powerpoint/2010/main" val="34271301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477A761-653F-4AEB-9A36-E157451ACD83}"/>
              </a:ext>
            </a:extLst>
          </p:cNvPr>
          <p:cNvSpPr>
            <a:spLocks noGrp="1"/>
          </p:cNvSpPr>
          <p:nvPr>
            <p:ph type="title"/>
          </p:nvPr>
        </p:nvSpPr>
        <p:spPr>
          <a:xfrm>
            <a:off x="838200" y="365126"/>
            <a:ext cx="10515600" cy="1325563"/>
          </a:xfrm>
          <a:prstGeom prst="rect">
            <a:avLst/>
          </a:prstGeom>
        </p:spPr>
        <p:txBody>
          <a:bodyPr vert="horz" lIns="91440" tIns="45720" rIns="91440" bIns="45720" rtlCol="0" anchor="ctr">
            <a:normAutofit/>
          </a:bodyPr>
          <a:lstStyle/>
          <a:p>
            <a:r>
              <a:rPr lang="en-US"/>
              <a:t>Click to edit Master title style</a:t>
            </a:r>
            <a:endParaRPr lang="en-NZ"/>
          </a:p>
        </p:txBody>
      </p:sp>
      <p:sp>
        <p:nvSpPr>
          <p:cNvPr id="3" name="Text Placeholder 2">
            <a:extLst>
              <a:ext uri="{FF2B5EF4-FFF2-40B4-BE49-F238E27FC236}">
                <a16:creationId xmlns:a16="http://schemas.microsoft.com/office/drawing/2014/main" id="{3F33CFF3-44FE-4A56-A501-BE521A7AA90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35DA9EFC-D56F-4497-BD3E-4F2FEB5DCFEA}"/>
              </a:ext>
            </a:extLst>
          </p:cNvPr>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6BDDB4-C62B-4416-92B0-F09D4688C59C}" type="datetimeFigureOut">
              <a:rPr lang="en-NZ" smtClean="0"/>
              <a:t>16/12/2021</a:t>
            </a:fld>
            <a:endParaRPr lang="en-NZ"/>
          </a:p>
        </p:txBody>
      </p:sp>
      <p:sp>
        <p:nvSpPr>
          <p:cNvPr id="5" name="Footer Placeholder 4">
            <a:extLst>
              <a:ext uri="{FF2B5EF4-FFF2-40B4-BE49-F238E27FC236}">
                <a16:creationId xmlns:a16="http://schemas.microsoft.com/office/drawing/2014/main" id="{100AFB37-0BF3-4B30-AB64-1C252774CEF5}"/>
              </a:ext>
            </a:extLst>
          </p:cNvPr>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a:extLst>
              <a:ext uri="{FF2B5EF4-FFF2-40B4-BE49-F238E27FC236}">
                <a16:creationId xmlns:a16="http://schemas.microsoft.com/office/drawing/2014/main" id="{7DBFB712-61FA-4A1F-ACE7-9E4E4E4D6C24}"/>
              </a:ext>
            </a:extLst>
          </p:cNvPr>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3AA4D5-9205-4F30-8214-E647CF7AA099}" type="slidenum">
              <a:rPr lang="en-NZ" smtClean="0"/>
              <a:t>‹#›</a:t>
            </a:fld>
            <a:endParaRPr lang="en-NZ"/>
          </a:p>
        </p:txBody>
      </p:sp>
    </p:spTree>
    <p:extLst>
      <p:ext uri="{BB962C8B-B14F-4D97-AF65-F5344CB8AC3E}">
        <p14:creationId xmlns:p14="http://schemas.microsoft.com/office/powerpoint/2010/main" val="784195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Chart, sunburst chart&#10;&#10;Description automatically generated">
            <a:extLst>
              <a:ext uri="{FF2B5EF4-FFF2-40B4-BE49-F238E27FC236}">
                <a16:creationId xmlns:a16="http://schemas.microsoft.com/office/drawing/2014/main" id="{7D60CD01-775B-4736-9556-B4E0F00EB092}"/>
              </a:ext>
            </a:extLst>
          </p:cNvPr>
          <p:cNvPicPr>
            <a:picLocks noChangeAspect="1"/>
          </p:cNvPicPr>
          <p:nvPr/>
        </p:nvPicPr>
        <p:blipFill rotWithShape="1">
          <a:blip r:embed="rId2">
            <a:extLst>
              <a:ext uri="{28A0092B-C50C-407E-A947-70E740481C1C}">
                <a14:useLocalDpi xmlns:a14="http://schemas.microsoft.com/office/drawing/2010/main" val="0"/>
              </a:ext>
            </a:extLst>
          </a:blip>
          <a:srcRect t="17500" b="18194"/>
          <a:stretch/>
        </p:blipFill>
        <p:spPr>
          <a:xfrm>
            <a:off x="2760478" y="729762"/>
            <a:ext cx="6671043" cy="6066692"/>
          </a:xfrm>
          <a:prstGeom prst="rect">
            <a:avLst/>
          </a:prstGeom>
        </p:spPr>
      </p:pic>
      <p:sp>
        <p:nvSpPr>
          <p:cNvPr id="2" name="TextBox 1">
            <a:extLst>
              <a:ext uri="{FF2B5EF4-FFF2-40B4-BE49-F238E27FC236}">
                <a16:creationId xmlns:a16="http://schemas.microsoft.com/office/drawing/2014/main" id="{6A7809EC-4698-4192-8C5B-7E0CB3450FC8}"/>
              </a:ext>
            </a:extLst>
          </p:cNvPr>
          <p:cNvSpPr txBox="1"/>
          <p:nvPr/>
        </p:nvSpPr>
        <p:spPr>
          <a:xfrm>
            <a:off x="3128332" y="224135"/>
            <a:ext cx="5935334" cy="584775"/>
          </a:xfrm>
          <a:prstGeom prst="rect">
            <a:avLst/>
          </a:prstGeom>
          <a:noFill/>
        </p:spPr>
        <p:txBody>
          <a:bodyPr wrap="square" rtlCol="0">
            <a:spAutoFit/>
          </a:bodyPr>
          <a:lstStyle/>
          <a:p>
            <a:r>
              <a:rPr lang="en-NZ" sz="3200" b="1" dirty="0">
                <a:latin typeface="+mj-lt"/>
              </a:rPr>
              <a:t>IGRS Regulatory Review Framework </a:t>
            </a:r>
          </a:p>
        </p:txBody>
      </p:sp>
    </p:spTree>
    <p:extLst>
      <p:ext uri="{BB962C8B-B14F-4D97-AF65-F5344CB8AC3E}">
        <p14:creationId xmlns:p14="http://schemas.microsoft.com/office/powerpoint/2010/main" val="27719857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3FFDB268-3D67-4C32-892C-C00E0EC6476A}"/>
              </a:ext>
            </a:extLst>
          </p:cNvPr>
          <p:cNvGraphicFramePr>
            <a:graphicFrameLocks noGrp="1"/>
          </p:cNvGraphicFramePr>
          <p:nvPr>
            <p:extLst>
              <p:ext uri="{D42A27DB-BD31-4B8C-83A1-F6EECF244321}">
                <p14:modId xmlns:p14="http://schemas.microsoft.com/office/powerpoint/2010/main" val="1468342465"/>
              </p:ext>
            </p:extLst>
          </p:nvPr>
        </p:nvGraphicFramePr>
        <p:xfrm>
          <a:off x="3364412" y="647700"/>
          <a:ext cx="8127999" cy="5562600"/>
        </p:xfrm>
        <a:graphic>
          <a:graphicData uri="http://schemas.openxmlformats.org/drawingml/2006/table">
            <a:tbl>
              <a:tblPr firstRow="1" bandRow="1">
                <a:tableStyleId>{2D5ABB26-0587-4C30-8999-92F81FD0307C}</a:tableStyleId>
              </a:tblPr>
              <a:tblGrid>
                <a:gridCol w="2709333">
                  <a:extLst>
                    <a:ext uri="{9D8B030D-6E8A-4147-A177-3AD203B41FA5}">
                      <a16:colId xmlns:a16="http://schemas.microsoft.com/office/drawing/2014/main" val="292563434"/>
                    </a:ext>
                  </a:extLst>
                </a:gridCol>
                <a:gridCol w="2709333">
                  <a:extLst>
                    <a:ext uri="{9D8B030D-6E8A-4147-A177-3AD203B41FA5}">
                      <a16:colId xmlns:a16="http://schemas.microsoft.com/office/drawing/2014/main" val="1692046329"/>
                    </a:ext>
                  </a:extLst>
                </a:gridCol>
                <a:gridCol w="2709333">
                  <a:extLst>
                    <a:ext uri="{9D8B030D-6E8A-4147-A177-3AD203B41FA5}">
                      <a16:colId xmlns:a16="http://schemas.microsoft.com/office/drawing/2014/main" val="3916771525"/>
                    </a:ext>
                  </a:extLst>
                </a:gridCol>
              </a:tblGrid>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b="1" dirty="0">
                          <a:solidFill>
                            <a:schemeClr val="bg1"/>
                          </a:solidFill>
                          <a:latin typeface="Arial" panose="020B0604020202020204" pitchFamily="34" charset="0"/>
                          <a:cs typeface="Arial" panose="020B0604020202020204" pitchFamily="34" charset="0"/>
                        </a:rPr>
                        <a:t>Compliance and Enforcement</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6F2980"/>
                    </a:solidFill>
                  </a:tcPr>
                </a:tc>
                <a:tc>
                  <a:txBody>
                    <a:bodyPr/>
                    <a:lstStyle/>
                    <a:p>
                      <a:pPr algn="ctr"/>
                      <a:r>
                        <a:rPr lang="en-NZ" sz="900" b="1" dirty="0">
                          <a:solidFill>
                            <a:schemeClr val="bg1"/>
                          </a:solidFill>
                          <a:latin typeface="Arial" panose="020B0604020202020204" pitchFamily="34" charset="0"/>
                          <a:cs typeface="Arial" panose="020B0604020202020204" pitchFamily="34" charset="0"/>
                        </a:rPr>
                        <a:t>Tools, Technology and Operational Processes</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6F2980"/>
                    </a:solidFill>
                  </a:tcPr>
                </a:tc>
                <a:tc>
                  <a:txBody>
                    <a:bodyPr/>
                    <a:lstStyle/>
                    <a:p>
                      <a:pPr algn="ctr"/>
                      <a:r>
                        <a:rPr lang="en-NZ" sz="900" b="1" dirty="0">
                          <a:solidFill>
                            <a:schemeClr val="bg1"/>
                          </a:solidFill>
                          <a:latin typeface="Arial" panose="020B0604020202020204" pitchFamily="34" charset="0"/>
                          <a:cs typeface="Arial" panose="020B0604020202020204" pitchFamily="34" charset="0"/>
                        </a:rPr>
                        <a:t>Risk Management</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6F2980"/>
                    </a:solidFill>
                  </a:tcPr>
                </a:tc>
                <a:extLst>
                  <a:ext uri="{0D108BD9-81ED-4DB2-BD59-A6C34878D82A}">
                    <a16:rowId xmlns:a16="http://schemas.microsoft.com/office/drawing/2014/main" val="259703339"/>
                  </a:ext>
                </a:extLst>
              </a:tr>
              <a:tr h="2700626">
                <a:tc>
                  <a:txBody>
                    <a:bodyPr/>
                    <a:lstStyle/>
                    <a:p>
                      <a:pPr marR="0" algn="l" rtl="0">
                        <a:spcAft>
                          <a:spcPts val="300"/>
                        </a:spcAft>
                      </a:pPr>
                      <a:r>
                        <a:rPr lang="en-NZ" sz="800" dirty="0">
                          <a:solidFill>
                            <a:schemeClr val="bg2">
                              <a:lumMod val="10000"/>
                            </a:schemeClr>
                          </a:solidFill>
                          <a:latin typeface="Arial" panose="020B0604020202020204" pitchFamily="34" charset="0"/>
                          <a:cs typeface="Arial" panose="020B0604020202020204" pitchFamily="34" charset="0"/>
                        </a:rPr>
                        <a:t>Intervention options and available tools are used appropriately, including the option not to intervene.</a:t>
                      </a:r>
                    </a:p>
                    <a:p>
                      <a:pPr marR="0" algn="l" rtl="0">
                        <a:spcAft>
                          <a:spcPts val="300"/>
                        </a:spcAft>
                      </a:pPr>
                      <a:r>
                        <a:rPr lang="en-NZ" sz="800" dirty="0">
                          <a:solidFill>
                            <a:schemeClr val="bg2">
                              <a:lumMod val="10000"/>
                            </a:schemeClr>
                          </a:solidFill>
                          <a:latin typeface="Arial" panose="020B0604020202020204" pitchFamily="34" charset="0"/>
                          <a:cs typeface="Arial" panose="020B0604020202020204" pitchFamily="34" charset="0"/>
                        </a:rPr>
                        <a:t>Evidence informed, risk-based, responsive and proportionate decisions.</a:t>
                      </a:r>
                    </a:p>
                    <a:p>
                      <a:pPr marR="0" algn="l" rtl="0">
                        <a:spcAft>
                          <a:spcPts val="300"/>
                        </a:spcAft>
                      </a:pPr>
                      <a:r>
                        <a:rPr lang="en-NZ" sz="800" dirty="0">
                          <a:solidFill>
                            <a:schemeClr val="bg2">
                              <a:lumMod val="10000"/>
                            </a:schemeClr>
                          </a:solidFill>
                          <a:latin typeface="Arial" panose="020B0604020202020204" pitchFamily="34" charset="0"/>
                          <a:cs typeface="Arial" panose="020B0604020202020204" pitchFamily="34" charset="0"/>
                        </a:rPr>
                        <a:t>Effective engagement with Maori and other stakeholders in the deployment of intervention options.</a:t>
                      </a:r>
                    </a:p>
                    <a:p>
                      <a:pPr marR="0" algn="l" rtl="0">
                        <a:spcAft>
                          <a:spcPts val="300"/>
                        </a:spcAft>
                      </a:pPr>
                      <a:r>
                        <a:rPr lang="en-NZ" sz="800" dirty="0">
                          <a:solidFill>
                            <a:schemeClr val="bg2">
                              <a:lumMod val="10000"/>
                            </a:schemeClr>
                          </a:solidFill>
                          <a:latin typeface="Arial" panose="020B0604020202020204" pitchFamily="34" charset="0"/>
                          <a:cs typeface="Arial" panose="020B0604020202020204" pitchFamily="34" charset="0"/>
                        </a:rPr>
                        <a:t>Public awareness activities encourage regulated parties to comply e.g. information and education activities.</a:t>
                      </a:r>
                    </a:p>
                    <a:p>
                      <a:pPr marR="0" algn="l" rtl="0">
                        <a:spcAft>
                          <a:spcPts val="300"/>
                        </a:spcAft>
                      </a:pPr>
                      <a:r>
                        <a:rPr lang="en-NZ" sz="800" dirty="0">
                          <a:solidFill>
                            <a:schemeClr val="bg2">
                              <a:lumMod val="10000"/>
                            </a:schemeClr>
                          </a:solidFill>
                          <a:latin typeface="Arial" panose="020B0604020202020204" pitchFamily="34" charset="0"/>
                          <a:cs typeface="Arial" panose="020B0604020202020204" pitchFamily="34" charset="0"/>
                        </a:rPr>
                        <a:t>Transparent risk-based compliance and enforcement strategy is in place, responsive and proportionate to the risks or harm being managed and is adaptable in the light of changes to markets, technologies, stakeholder’s attitudes.</a:t>
                      </a:r>
                    </a:p>
                    <a:p>
                      <a:pPr marR="0" algn="l" rtl="0">
                        <a:spcAft>
                          <a:spcPts val="300"/>
                        </a:spcAft>
                      </a:pPr>
                      <a:r>
                        <a:rPr lang="en-NZ" sz="800" dirty="0">
                          <a:solidFill>
                            <a:schemeClr val="bg2">
                              <a:lumMod val="10000"/>
                            </a:schemeClr>
                          </a:solidFill>
                          <a:latin typeface="Arial" panose="020B0604020202020204" pitchFamily="34" charset="0"/>
                          <a:cs typeface="Arial" panose="020B0604020202020204" pitchFamily="34" charset="0"/>
                        </a:rPr>
                        <a:t>There is a range of effective sanctions to support desired outcomes.</a:t>
                      </a:r>
                    </a:p>
                    <a:p>
                      <a:pPr marR="0" algn="l" rtl="0">
                        <a:spcAft>
                          <a:spcPts val="300"/>
                        </a:spcAft>
                      </a:pPr>
                      <a:r>
                        <a:rPr lang="en-NZ" sz="800" dirty="0">
                          <a:solidFill>
                            <a:schemeClr val="bg2">
                              <a:lumMod val="10000"/>
                            </a:schemeClr>
                          </a:solidFill>
                          <a:latin typeface="Arial" panose="020B0604020202020204" pitchFamily="34" charset="0"/>
                          <a:cs typeface="Arial" panose="020B0604020202020204" pitchFamily="34" charset="0"/>
                        </a:rPr>
                        <a:t>Regular and systematic monitoring of the impact of specific sanctions on regulated party behaviour is undertaken.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6F2980">
                        <a:alpha val="10196"/>
                      </a:srgbClr>
                    </a:solidFill>
                  </a:tcPr>
                </a:tc>
                <a:tc>
                  <a:txBody>
                    <a:bodyPr/>
                    <a:lstStyle/>
                    <a:p>
                      <a:pPr>
                        <a:spcAft>
                          <a:spcPts val="300"/>
                        </a:spcAft>
                      </a:pPr>
                      <a:r>
                        <a:rPr lang="en-NZ" sz="800" dirty="0">
                          <a:solidFill>
                            <a:schemeClr val="bg2">
                              <a:lumMod val="10000"/>
                            </a:schemeClr>
                          </a:solidFill>
                          <a:latin typeface="Arial" panose="020B0604020202020204" pitchFamily="34" charset="0"/>
                          <a:cs typeface="Arial" panose="020B0604020202020204" pitchFamily="34" charset="0"/>
                        </a:rPr>
                        <a:t>Processes are in place that produce predictable and consistent outcomes for regulated parties across time and place.</a:t>
                      </a:r>
                    </a:p>
                    <a:p>
                      <a:pPr>
                        <a:spcAft>
                          <a:spcPts val="300"/>
                        </a:spcAft>
                      </a:pPr>
                      <a:r>
                        <a:rPr lang="en-NZ" sz="800" dirty="0">
                          <a:solidFill>
                            <a:schemeClr val="bg2">
                              <a:lumMod val="10000"/>
                            </a:schemeClr>
                          </a:solidFill>
                          <a:latin typeface="Arial" panose="020B0604020202020204" pitchFamily="34" charset="0"/>
                          <a:cs typeface="Arial" panose="020B0604020202020204" pitchFamily="34" charset="0"/>
                        </a:rPr>
                        <a:t>There are adequate financial resources to deliver regulatory functions.  </a:t>
                      </a:r>
                    </a:p>
                    <a:p>
                      <a:pPr>
                        <a:spcAft>
                          <a:spcPts val="300"/>
                        </a:spcAft>
                      </a:pPr>
                      <a:r>
                        <a:rPr lang="en-NZ" sz="800" dirty="0">
                          <a:solidFill>
                            <a:schemeClr val="bg2">
                              <a:lumMod val="10000"/>
                            </a:schemeClr>
                          </a:solidFill>
                          <a:latin typeface="Arial" panose="020B0604020202020204" pitchFamily="34" charset="0"/>
                          <a:cs typeface="Arial" panose="020B0604020202020204" pitchFamily="34" charset="0"/>
                        </a:rPr>
                        <a:t>There is clear articulation of funding needs, choices and impacts, and these are tested from time to time.</a:t>
                      </a:r>
                    </a:p>
                    <a:p>
                      <a:pPr>
                        <a:spcAft>
                          <a:spcPts val="300"/>
                        </a:spcAft>
                      </a:pPr>
                      <a:r>
                        <a:rPr lang="en-NZ" sz="800" dirty="0">
                          <a:solidFill>
                            <a:schemeClr val="bg2">
                              <a:lumMod val="10000"/>
                            </a:schemeClr>
                          </a:solidFill>
                          <a:latin typeface="Arial" panose="020B0604020202020204" pitchFamily="34" charset="0"/>
                          <a:cs typeface="Arial" panose="020B0604020202020204" pitchFamily="34" charset="0"/>
                        </a:rPr>
                        <a:t>Effective data and information management systems support and drive system improvement.</a:t>
                      </a:r>
                    </a:p>
                    <a:p>
                      <a:pPr>
                        <a:spcAft>
                          <a:spcPts val="300"/>
                        </a:spcAft>
                      </a:pPr>
                      <a:r>
                        <a:rPr lang="en-NZ" sz="800" dirty="0">
                          <a:solidFill>
                            <a:schemeClr val="bg2">
                              <a:lumMod val="10000"/>
                            </a:schemeClr>
                          </a:solidFill>
                          <a:latin typeface="Arial" panose="020B0604020202020204" pitchFamily="34" charset="0"/>
                          <a:cs typeface="Arial" panose="020B0604020202020204" pitchFamily="34" charset="0"/>
                        </a:rPr>
                        <a:t>Collection, management and sharing of system data and information is effective and efficient.</a:t>
                      </a:r>
                    </a:p>
                    <a:p>
                      <a:pPr>
                        <a:spcAft>
                          <a:spcPts val="300"/>
                        </a:spcAft>
                      </a:pPr>
                      <a:r>
                        <a:rPr lang="en-NZ" sz="800" dirty="0">
                          <a:solidFill>
                            <a:schemeClr val="bg2">
                              <a:lumMod val="10000"/>
                            </a:schemeClr>
                          </a:solidFill>
                          <a:latin typeface="Arial" panose="020B0604020202020204" pitchFamily="34" charset="0"/>
                          <a:cs typeface="Arial" panose="020B0604020202020204" pitchFamily="34" charset="0"/>
                        </a:rPr>
                        <a:t>There are effective ways of sharing and using data from other regulatory agencies, all the while ensuring privacy and data protection.</a:t>
                      </a:r>
                    </a:p>
                    <a:p>
                      <a:pPr>
                        <a:spcAft>
                          <a:spcPts val="300"/>
                        </a:spcAft>
                      </a:pPr>
                      <a:r>
                        <a:rPr lang="en-NZ" sz="800" dirty="0">
                          <a:solidFill>
                            <a:schemeClr val="bg2">
                              <a:lumMod val="10000"/>
                            </a:schemeClr>
                          </a:solidFill>
                          <a:latin typeface="Arial" panose="020B0604020202020204" pitchFamily="34" charset="0"/>
                          <a:cs typeface="Arial" panose="020B0604020202020204" pitchFamily="34" charset="0"/>
                        </a:rPr>
                        <a:t>Clearly articulated policies and procedures set out the approach to achieving system objectives.</a:t>
                      </a:r>
                    </a:p>
                    <a:p>
                      <a:pPr>
                        <a:spcAft>
                          <a:spcPts val="300"/>
                        </a:spcAft>
                      </a:pPr>
                      <a:r>
                        <a:rPr lang="en-NZ" sz="800" dirty="0">
                          <a:solidFill>
                            <a:schemeClr val="bg2">
                              <a:lumMod val="10000"/>
                            </a:schemeClr>
                          </a:solidFill>
                          <a:latin typeface="Arial" panose="020B0604020202020204" pitchFamily="34" charset="0"/>
                          <a:cs typeface="Arial" panose="020B0604020202020204" pitchFamily="34" charset="0"/>
                        </a:rPr>
                        <a:t>Identification and reduction of key data and information gaps.</a:t>
                      </a:r>
                    </a:p>
                    <a:p>
                      <a:pPr>
                        <a:spcAft>
                          <a:spcPts val="300"/>
                        </a:spcAft>
                      </a:pPr>
                      <a:r>
                        <a:rPr lang="en-NZ" sz="800" dirty="0">
                          <a:solidFill>
                            <a:schemeClr val="bg2">
                              <a:lumMod val="10000"/>
                            </a:schemeClr>
                          </a:solidFill>
                          <a:latin typeface="Arial" panose="020B0604020202020204" pitchFamily="34" charset="0"/>
                          <a:cs typeface="Arial" panose="020B0604020202020204" pitchFamily="34" charset="0"/>
                        </a:rPr>
                        <a:t>Insights generated from data and information collected supports continuous improvement.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6F2980">
                        <a:alpha val="10196"/>
                      </a:srgbClr>
                    </a:solidFill>
                  </a:tcPr>
                </a:tc>
                <a:tc>
                  <a:txBody>
                    <a:bodyPr/>
                    <a:lstStyle/>
                    <a:p>
                      <a:pPr>
                        <a:spcAft>
                          <a:spcPts val="300"/>
                        </a:spcAft>
                      </a:pPr>
                      <a:r>
                        <a:rPr lang="en-NZ" sz="800" dirty="0">
                          <a:solidFill>
                            <a:schemeClr val="bg2">
                              <a:lumMod val="10000"/>
                            </a:schemeClr>
                          </a:solidFill>
                          <a:latin typeface="Arial" panose="020B0604020202020204" pitchFamily="34" charset="0"/>
                          <a:cs typeface="Arial" panose="020B0604020202020204" pitchFamily="34" charset="0"/>
                        </a:rPr>
                        <a:t>There is effective identification of risk, including identification of:</a:t>
                      </a:r>
                    </a:p>
                    <a:p>
                      <a:pPr marL="171450" indent="-171450">
                        <a:spcAft>
                          <a:spcPts val="300"/>
                        </a:spcAft>
                        <a:buFont typeface="Arial" panose="020B0604020202020204" pitchFamily="34" charset="0"/>
                        <a:buChar char="•"/>
                      </a:pPr>
                      <a:r>
                        <a:rPr lang="en-NZ" sz="800" dirty="0">
                          <a:solidFill>
                            <a:schemeClr val="bg2">
                              <a:lumMod val="10000"/>
                            </a:schemeClr>
                          </a:solidFill>
                          <a:latin typeface="Arial" panose="020B0604020202020204" pitchFamily="34" charset="0"/>
                          <a:cs typeface="Arial" panose="020B0604020202020204" pitchFamily="34" charset="0"/>
                        </a:rPr>
                        <a:t>underlying causes of risk; </a:t>
                      </a:r>
                    </a:p>
                    <a:p>
                      <a:pPr marL="171450" indent="-171450">
                        <a:spcAft>
                          <a:spcPts val="300"/>
                        </a:spcAft>
                        <a:buFont typeface="Arial" panose="020B0604020202020204" pitchFamily="34" charset="0"/>
                        <a:buChar char="•"/>
                      </a:pPr>
                      <a:r>
                        <a:rPr lang="en-NZ" sz="800" dirty="0">
                          <a:solidFill>
                            <a:schemeClr val="bg2">
                              <a:lumMod val="10000"/>
                            </a:schemeClr>
                          </a:solidFill>
                          <a:latin typeface="Arial" panose="020B0604020202020204" pitchFamily="34" charset="0"/>
                          <a:cs typeface="Arial" panose="020B0604020202020204" pitchFamily="34" charset="0"/>
                        </a:rPr>
                        <a:t>the positive and negative consequences of risk mitigation options; and</a:t>
                      </a:r>
                    </a:p>
                    <a:p>
                      <a:pPr marL="171450" indent="-171450">
                        <a:spcAft>
                          <a:spcPts val="300"/>
                        </a:spcAft>
                        <a:buFont typeface="Arial" panose="020B0604020202020204" pitchFamily="34" charset="0"/>
                        <a:buChar char="•"/>
                      </a:pPr>
                      <a:r>
                        <a:rPr lang="en-NZ" sz="800" dirty="0">
                          <a:solidFill>
                            <a:schemeClr val="bg2">
                              <a:lumMod val="10000"/>
                            </a:schemeClr>
                          </a:solidFill>
                          <a:latin typeface="Arial" panose="020B0604020202020204" pitchFamily="34" charset="0"/>
                          <a:cs typeface="Arial" panose="020B0604020202020204" pitchFamily="34" charset="0"/>
                        </a:rPr>
                        <a:t>opportunities forgone.</a:t>
                      </a:r>
                    </a:p>
                    <a:p>
                      <a:pPr>
                        <a:spcAft>
                          <a:spcPts val="300"/>
                        </a:spcAft>
                      </a:pPr>
                      <a:r>
                        <a:rPr lang="en-NZ" sz="800" dirty="0">
                          <a:solidFill>
                            <a:schemeClr val="bg2">
                              <a:lumMod val="10000"/>
                            </a:schemeClr>
                          </a:solidFill>
                          <a:latin typeface="Arial" panose="020B0604020202020204" pitchFamily="34" charset="0"/>
                          <a:cs typeface="Arial" panose="020B0604020202020204" pitchFamily="34" charset="0"/>
                        </a:rPr>
                        <a:t>Ability to effectively assess, manage and respond to risk.</a:t>
                      </a:r>
                    </a:p>
                    <a:p>
                      <a:pPr>
                        <a:spcAft>
                          <a:spcPts val="300"/>
                        </a:spcAft>
                      </a:pPr>
                      <a:r>
                        <a:rPr lang="en-NZ" sz="800" dirty="0">
                          <a:solidFill>
                            <a:schemeClr val="bg2">
                              <a:lumMod val="10000"/>
                            </a:schemeClr>
                          </a:solidFill>
                          <a:latin typeface="Arial" panose="020B0604020202020204" pitchFamily="34" charset="0"/>
                          <a:cs typeface="Arial" panose="020B0604020202020204" pitchFamily="34" charset="0"/>
                        </a:rPr>
                        <a:t>The wider operating environment, circumstances of industry/regulated parties, and emerging issues that affect the sector are well understood.</a:t>
                      </a:r>
                    </a:p>
                    <a:p>
                      <a:pPr>
                        <a:spcAft>
                          <a:spcPts val="300"/>
                        </a:spcAft>
                      </a:pPr>
                      <a:r>
                        <a:rPr lang="en-NZ" sz="800" dirty="0">
                          <a:solidFill>
                            <a:schemeClr val="bg2">
                              <a:lumMod val="10000"/>
                            </a:schemeClr>
                          </a:solidFill>
                          <a:latin typeface="Arial" panose="020B0604020202020204" pitchFamily="34" charset="0"/>
                          <a:cs typeface="Arial" panose="020B0604020202020204" pitchFamily="34" charset="0"/>
                        </a:rPr>
                        <a:t>There are effective protocols in place for alerting Ministers to issues that may compromise MPI’s ability to discharge its regulatory responsibilities.</a:t>
                      </a:r>
                    </a:p>
                    <a:p>
                      <a:pPr>
                        <a:spcAft>
                          <a:spcPts val="300"/>
                        </a:spcAft>
                      </a:pPr>
                      <a:r>
                        <a:rPr lang="en-NZ" sz="800" dirty="0">
                          <a:solidFill>
                            <a:schemeClr val="bg2">
                              <a:lumMod val="10000"/>
                            </a:schemeClr>
                          </a:solidFill>
                          <a:latin typeface="Arial" panose="020B0604020202020204" pitchFamily="34" charset="0"/>
                          <a:cs typeface="Arial" panose="020B0604020202020204" pitchFamily="34" charset="0"/>
                        </a:rPr>
                        <a:t>Thorough impact and risk analysis of policy change options, including impact on industry, trade, international relations, and other regulatory systems is conducted.</a:t>
                      </a:r>
                    </a:p>
                    <a:p>
                      <a:pPr>
                        <a:spcAft>
                          <a:spcPts val="300"/>
                        </a:spcAft>
                      </a:pPr>
                      <a:r>
                        <a:rPr lang="en-NZ" sz="800" dirty="0">
                          <a:solidFill>
                            <a:schemeClr val="bg2">
                              <a:lumMod val="10000"/>
                            </a:schemeClr>
                          </a:solidFill>
                          <a:latin typeface="Arial" panose="020B0604020202020204" pitchFamily="34" charset="0"/>
                          <a:cs typeface="Arial" panose="020B0604020202020204" pitchFamily="34" charset="0"/>
                        </a:rPr>
                        <a:t>Operational data and information are available and used to inform the assessment of risk.</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6F2980">
                        <a:alpha val="10196"/>
                      </a:srgbClr>
                    </a:solidFill>
                  </a:tcPr>
                </a:tc>
                <a:extLst>
                  <a:ext uri="{0D108BD9-81ED-4DB2-BD59-A6C34878D82A}">
                    <a16:rowId xmlns:a16="http://schemas.microsoft.com/office/drawing/2014/main" val="3466258784"/>
                  </a:ext>
                </a:extLst>
              </a:tr>
              <a:tr h="0">
                <a:tc gridSpan="2">
                  <a:txBody>
                    <a:bodyPr/>
                    <a:lstStyle/>
                    <a:p>
                      <a:pPr algn="ctr"/>
                      <a:r>
                        <a:rPr lang="en-NZ" sz="900" b="1" dirty="0">
                          <a:solidFill>
                            <a:schemeClr val="bg1"/>
                          </a:solidFill>
                          <a:latin typeface="Arial" panose="020B0604020202020204" pitchFamily="34" charset="0"/>
                          <a:cs typeface="Arial" panose="020B0604020202020204" pitchFamily="34" charset="0"/>
                        </a:rPr>
                        <a:t>Monitoring and Evaluation</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6F2980"/>
                    </a:solidFill>
                  </a:tcPr>
                </a:tc>
                <a:tc hMerge="1">
                  <a:txBody>
                    <a:bodyPr/>
                    <a:lstStyle/>
                    <a:p>
                      <a:endParaRPr lang="en-NZ"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6F2980"/>
                    </a:solidFill>
                  </a:tcPr>
                </a:tc>
                <a:tc>
                  <a:txBody>
                    <a:bodyPr/>
                    <a:lstStyle/>
                    <a:p>
                      <a:pPr algn="ctr"/>
                      <a:r>
                        <a:rPr lang="en-NZ" sz="900" b="1" dirty="0">
                          <a:solidFill>
                            <a:schemeClr val="bg1"/>
                          </a:solidFill>
                          <a:latin typeface="Arial" panose="020B0604020202020204" pitchFamily="34" charset="0"/>
                          <a:cs typeface="Arial" panose="020B0604020202020204" pitchFamily="34" charset="0"/>
                        </a:rPr>
                        <a:t>Capability and Capacity</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6F2980"/>
                    </a:solidFill>
                  </a:tcPr>
                </a:tc>
                <a:extLst>
                  <a:ext uri="{0D108BD9-81ED-4DB2-BD59-A6C34878D82A}">
                    <a16:rowId xmlns:a16="http://schemas.microsoft.com/office/drawing/2014/main" val="613452038"/>
                  </a:ext>
                </a:extLst>
              </a:tr>
              <a:tr h="595291">
                <a:tc>
                  <a:txBody>
                    <a:bodyPr/>
                    <a:lstStyle/>
                    <a:p>
                      <a:pPr>
                        <a:spcAft>
                          <a:spcPts val="300"/>
                        </a:spcAft>
                      </a:pPr>
                      <a:r>
                        <a:rPr lang="en-NZ" sz="800" dirty="0">
                          <a:solidFill>
                            <a:schemeClr val="bg2">
                              <a:lumMod val="10000"/>
                            </a:schemeClr>
                          </a:solidFill>
                          <a:latin typeface="Arial" panose="020B0604020202020204" pitchFamily="34" charset="0"/>
                          <a:cs typeface="Arial" panose="020B0604020202020204" pitchFamily="34" charset="0"/>
                        </a:rPr>
                        <a:t>Systematic monitoring and evaluation of the legislative framework and associated activity occurs.</a:t>
                      </a:r>
                    </a:p>
                    <a:p>
                      <a:pPr>
                        <a:spcAft>
                          <a:spcPts val="300"/>
                        </a:spcAft>
                      </a:pPr>
                      <a:r>
                        <a:rPr lang="en-NZ" sz="800" dirty="0">
                          <a:solidFill>
                            <a:schemeClr val="bg2">
                              <a:lumMod val="10000"/>
                            </a:schemeClr>
                          </a:solidFill>
                          <a:latin typeface="Arial" panose="020B0604020202020204" pitchFamily="34" charset="0"/>
                          <a:cs typeface="Arial" panose="020B0604020202020204" pitchFamily="34" charset="0"/>
                        </a:rPr>
                        <a:t>There is periodic review of similar regulatory systems for trends, threats, linkages, opportunities, innovation and good practice.</a:t>
                      </a:r>
                    </a:p>
                    <a:p>
                      <a:pPr>
                        <a:spcAft>
                          <a:spcPts val="300"/>
                        </a:spcAft>
                      </a:pPr>
                      <a:r>
                        <a:rPr lang="en-NZ" sz="800" dirty="0">
                          <a:solidFill>
                            <a:schemeClr val="bg2">
                              <a:lumMod val="10000"/>
                            </a:schemeClr>
                          </a:solidFill>
                          <a:latin typeface="Arial" panose="020B0604020202020204" pitchFamily="34" charset="0"/>
                          <a:cs typeface="Arial" panose="020B0604020202020204" pitchFamily="34" charset="0"/>
                        </a:rPr>
                        <a:t>There is sufficient assurance activity to give comfort over the operations of all components of the regulatory system.</a:t>
                      </a:r>
                    </a:p>
                    <a:p>
                      <a:pPr>
                        <a:spcAft>
                          <a:spcPts val="300"/>
                        </a:spcAft>
                      </a:pPr>
                      <a:r>
                        <a:rPr lang="en-NZ" sz="800" dirty="0">
                          <a:solidFill>
                            <a:schemeClr val="bg2">
                              <a:lumMod val="10000"/>
                            </a:schemeClr>
                          </a:solidFill>
                          <a:latin typeface="Arial" panose="020B0604020202020204" pitchFamily="34" charset="0"/>
                          <a:cs typeface="Arial" panose="020B0604020202020204" pitchFamily="34" charset="0"/>
                        </a:rPr>
                        <a:t>There is regular testing of operating assumptions, and experiences of parties affected by system rules and practices.</a:t>
                      </a:r>
                    </a:p>
                    <a:p>
                      <a:pPr>
                        <a:spcAft>
                          <a:spcPts val="300"/>
                        </a:spcAft>
                      </a:pPr>
                      <a:r>
                        <a:rPr lang="en-NZ" sz="800" dirty="0">
                          <a:solidFill>
                            <a:schemeClr val="bg2">
                              <a:lumMod val="10000"/>
                            </a:schemeClr>
                          </a:solidFill>
                          <a:latin typeface="Arial" panose="020B0604020202020204" pitchFamily="34" charset="0"/>
                          <a:cs typeface="Arial" panose="020B0604020202020204" pitchFamily="34" charset="0"/>
                        </a:rPr>
                        <a:t>Analysis and application of monitoring data and information to drive performance and build confidence intended outcomes are being delivered.</a:t>
                      </a:r>
                    </a:p>
                    <a:p>
                      <a:pPr>
                        <a:spcAft>
                          <a:spcPts val="300"/>
                        </a:spcAft>
                      </a:pPr>
                      <a:r>
                        <a:rPr lang="en-NZ" sz="800" dirty="0">
                          <a:solidFill>
                            <a:schemeClr val="bg2">
                              <a:lumMod val="10000"/>
                            </a:schemeClr>
                          </a:solidFill>
                          <a:latin typeface="Arial" panose="020B0604020202020204" pitchFamily="34" charset="0"/>
                          <a:cs typeface="Arial" panose="020B0604020202020204" pitchFamily="34" charset="0"/>
                        </a:rPr>
                        <a:t>Protocols for prioritising resources according to the value/importance of work.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6F2980">
                        <a:alpha val="10196"/>
                      </a:srgbClr>
                    </a:solidFill>
                  </a:tcPr>
                </a:tc>
                <a:tc>
                  <a:txBody>
                    <a:bodyPr/>
                    <a:lstStyle/>
                    <a:p>
                      <a:pPr>
                        <a:spcAft>
                          <a:spcPts val="300"/>
                        </a:spcAft>
                      </a:pPr>
                      <a:r>
                        <a:rPr lang="en-NZ" sz="800" dirty="0">
                          <a:solidFill>
                            <a:schemeClr val="bg2">
                              <a:lumMod val="10000"/>
                            </a:schemeClr>
                          </a:solidFill>
                          <a:latin typeface="Arial" panose="020B0604020202020204" pitchFamily="34" charset="0"/>
                          <a:cs typeface="Arial" panose="020B0604020202020204" pitchFamily="34" charset="0"/>
                        </a:rPr>
                        <a:t>Proactive use of monitoring data and information to identify and assess and report on problems, vulnerabilities and opportunities for improvement in the design and operation of the system. </a:t>
                      </a:r>
                    </a:p>
                    <a:p>
                      <a:pPr>
                        <a:spcAft>
                          <a:spcPts val="300"/>
                        </a:spcAft>
                      </a:pPr>
                      <a:r>
                        <a:rPr lang="en-NZ" sz="800" dirty="0">
                          <a:solidFill>
                            <a:schemeClr val="bg2">
                              <a:lumMod val="10000"/>
                            </a:schemeClr>
                          </a:solidFill>
                          <a:latin typeface="Arial" panose="020B0604020202020204" pitchFamily="34" charset="0"/>
                          <a:cs typeface="Arial" panose="020B0604020202020204" pitchFamily="34" charset="0"/>
                        </a:rPr>
                        <a:t>Employment of service design, continuous improvement and innovation techniques to provide good regulatory experiences for customers and stakeholders.</a:t>
                      </a:r>
                    </a:p>
                    <a:p>
                      <a:pPr>
                        <a:spcAft>
                          <a:spcPts val="300"/>
                        </a:spcAft>
                      </a:pPr>
                      <a:r>
                        <a:rPr lang="en-NZ" sz="800" dirty="0">
                          <a:solidFill>
                            <a:schemeClr val="bg2">
                              <a:lumMod val="10000"/>
                            </a:schemeClr>
                          </a:solidFill>
                          <a:latin typeface="Arial" panose="020B0604020202020204" pitchFamily="34" charset="0"/>
                          <a:cs typeface="Arial" panose="020B0604020202020204" pitchFamily="34" charset="0"/>
                        </a:rPr>
                        <a:t>Sharing of frontline service delivery performance information with policy to support regulatory design.</a:t>
                      </a:r>
                    </a:p>
                    <a:p>
                      <a:pPr>
                        <a:spcAft>
                          <a:spcPts val="300"/>
                        </a:spcAft>
                      </a:pPr>
                      <a:r>
                        <a:rPr lang="en-NZ" sz="800" dirty="0">
                          <a:solidFill>
                            <a:schemeClr val="bg2">
                              <a:lumMod val="10000"/>
                            </a:schemeClr>
                          </a:solidFill>
                          <a:latin typeface="Arial" panose="020B0604020202020204" pitchFamily="34" charset="0"/>
                          <a:cs typeface="Arial" panose="020B0604020202020204" pitchFamily="34" charset="0"/>
                        </a:rPr>
                        <a:t>Operation of powers monitored through appropriate oversight arrangements. </a:t>
                      </a:r>
                    </a:p>
                    <a:p>
                      <a:pPr>
                        <a:spcAft>
                          <a:spcPts val="300"/>
                        </a:spcAft>
                      </a:pPr>
                      <a:r>
                        <a:rPr lang="en-NZ" sz="800" dirty="0">
                          <a:solidFill>
                            <a:schemeClr val="bg2">
                              <a:lumMod val="10000"/>
                            </a:schemeClr>
                          </a:solidFill>
                          <a:latin typeface="Arial" panose="020B0604020202020204" pitchFamily="34" charset="0"/>
                          <a:cs typeface="Arial" panose="020B0604020202020204" pitchFamily="34" charset="0"/>
                        </a:rPr>
                        <a:t>Legislation remains fit for purpose in the context of current social licence.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6F2980">
                        <a:alpha val="10196"/>
                      </a:srgbClr>
                    </a:solidFill>
                  </a:tcPr>
                </a:tc>
                <a:tc>
                  <a:txBody>
                    <a:bodyPr/>
                    <a:lstStyle/>
                    <a:p>
                      <a:pPr>
                        <a:spcAft>
                          <a:spcPts val="300"/>
                        </a:spcAft>
                      </a:pPr>
                      <a:r>
                        <a:rPr lang="en-NZ" sz="800" dirty="0">
                          <a:solidFill>
                            <a:schemeClr val="bg2">
                              <a:lumMod val="10000"/>
                            </a:schemeClr>
                          </a:solidFill>
                          <a:latin typeface="Arial" panose="020B0604020202020204" pitchFamily="34" charset="0"/>
                          <a:cs typeface="Arial" panose="020B0604020202020204" pitchFamily="34" charset="0"/>
                        </a:rPr>
                        <a:t>Staff have the knowledge, qualifications, skills, tools and support to effectively discharge their responsibilities.</a:t>
                      </a:r>
                    </a:p>
                    <a:p>
                      <a:pPr>
                        <a:spcAft>
                          <a:spcPts val="300"/>
                        </a:spcAft>
                      </a:pPr>
                      <a:r>
                        <a:rPr lang="en-NZ" sz="800" dirty="0">
                          <a:solidFill>
                            <a:schemeClr val="bg2">
                              <a:lumMod val="10000"/>
                            </a:schemeClr>
                          </a:solidFill>
                          <a:latin typeface="Arial" panose="020B0604020202020204" pitchFamily="34" charset="0"/>
                          <a:cs typeface="Arial" panose="020B0604020202020204" pitchFamily="34" charset="0"/>
                        </a:rPr>
                        <a:t>Continuing training and development of staff is prioritised.</a:t>
                      </a:r>
                    </a:p>
                    <a:p>
                      <a:pPr>
                        <a:spcAft>
                          <a:spcPts val="300"/>
                        </a:spcAft>
                      </a:pPr>
                      <a:r>
                        <a:rPr lang="en-NZ" sz="800" dirty="0">
                          <a:solidFill>
                            <a:schemeClr val="bg2">
                              <a:lumMod val="10000"/>
                            </a:schemeClr>
                          </a:solidFill>
                          <a:latin typeface="Arial" panose="020B0604020202020204" pitchFamily="34" charset="0"/>
                          <a:cs typeface="Arial" panose="020B0604020202020204" pitchFamily="34" charset="0"/>
                        </a:rPr>
                        <a:t>Career pathways clear and available.</a:t>
                      </a:r>
                    </a:p>
                    <a:p>
                      <a:pPr>
                        <a:spcAft>
                          <a:spcPts val="300"/>
                        </a:spcAft>
                      </a:pPr>
                      <a:r>
                        <a:rPr lang="en-NZ" sz="800" dirty="0">
                          <a:solidFill>
                            <a:schemeClr val="bg2">
                              <a:lumMod val="10000"/>
                            </a:schemeClr>
                          </a:solidFill>
                          <a:latin typeface="Arial" panose="020B0604020202020204" pitchFamily="34" charset="0"/>
                          <a:cs typeface="Arial" panose="020B0604020202020204" pitchFamily="34" charset="0"/>
                        </a:rPr>
                        <a:t>Actions/activities contribute to building the regulatory capability of regulated parties.</a:t>
                      </a:r>
                    </a:p>
                    <a:p>
                      <a:pPr>
                        <a:spcAft>
                          <a:spcPts val="300"/>
                        </a:spcAft>
                      </a:pPr>
                      <a:r>
                        <a:rPr lang="en-NZ" sz="800" dirty="0">
                          <a:solidFill>
                            <a:schemeClr val="bg2">
                              <a:lumMod val="10000"/>
                            </a:schemeClr>
                          </a:solidFill>
                          <a:latin typeface="Arial" panose="020B0604020202020204" pitchFamily="34" charset="0"/>
                          <a:cs typeface="Arial" panose="020B0604020202020204" pitchFamily="34" charset="0"/>
                        </a:rPr>
                        <a:t>Actions/activities contribute to wider regulatory capability-building initiatives within the public sector.</a:t>
                      </a:r>
                    </a:p>
                    <a:p>
                      <a:pPr>
                        <a:spcAft>
                          <a:spcPts val="300"/>
                        </a:spcAft>
                      </a:pPr>
                      <a:r>
                        <a:rPr lang="en-NZ" sz="800" dirty="0">
                          <a:solidFill>
                            <a:schemeClr val="bg2">
                              <a:lumMod val="10000"/>
                            </a:schemeClr>
                          </a:solidFill>
                          <a:latin typeface="Arial" panose="020B0604020202020204" pitchFamily="34" charset="0"/>
                          <a:cs typeface="Arial" panose="020B0604020202020204" pitchFamily="34" charset="0"/>
                        </a:rPr>
                        <a:t>There is a regular review of services provided to regulated parties to ensure capability and capacity are appropriate and efficient.</a:t>
                      </a:r>
                    </a:p>
                    <a:p>
                      <a:pPr>
                        <a:spcAft>
                          <a:spcPts val="300"/>
                        </a:spcAft>
                      </a:pPr>
                      <a:r>
                        <a:rPr lang="en-NZ" sz="800" dirty="0">
                          <a:solidFill>
                            <a:schemeClr val="bg2">
                              <a:lumMod val="10000"/>
                            </a:schemeClr>
                          </a:solidFill>
                          <a:latin typeface="Arial" panose="020B0604020202020204" pitchFamily="34" charset="0"/>
                          <a:cs typeface="Arial" panose="020B0604020202020204" pitchFamily="34" charset="0"/>
                        </a:rPr>
                        <a:t>Performance monitoring data and information is regularly and openly shared across system components.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6F2980">
                        <a:alpha val="10196"/>
                      </a:srgbClr>
                    </a:solidFill>
                  </a:tcPr>
                </a:tc>
                <a:extLst>
                  <a:ext uri="{0D108BD9-81ED-4DB2-BD59-A6C34878D82A}">
                    <a16:rowId xmlns:a16="http://schemas.microsoft.com/office/drawing/2014/main" val="3959285494"/>
                  </a:ext>
                </a:extLst>
              </a:tr>
            </a:tbl>
          </a:graphicData>
        </a:graphic>
      </p:graphicFrame>
      <p:pic>
        <p:nvPicPr>
          <p:cNvPr id="6" name="Picture 5" descr="Graphical user interface&#10;&#10;Description automatically generated">
            <a:extLst>
              <a:ext uri="{FF2B5EF4-FFF2-40B4-BE49-F238E27FC236}">
                <a16:creationId xmlns:a16="http://schemas.microsoft.com/office/drawing/2014/main" id="{EE9790BB-4A1F-4335-BBE2-F43AF6F0457E}"/>
              </a:ext>
            </a:extLst>
          </p:cNvPr>
          <p:cNvPicPr>
            <a:picLocks noChangeAspect="1"/>
          </p:cNvPicPr>
          <p:nvPr/>
        </p:nvPicPr>
        <p:blipFill rotWithShape="1">
          <a:blip r:embed="rId2">
            <a:extLst>
              <a:ext uri="{28A0092B-C50C-407E-A947-70E740481C1C}">
                <a14:useLocalDpi xmlns:a14="http://schemas.microsoft.com/office/drawing/2010/main" val="0"/>
              </a:ext>
            </a:extLst>
          </a:blip>
          <a:srcRect r="44500" b="70504"/>
          <a:stretch/>
        </p:blipFill>
        <p:spPr>
          <a:xfrm>
            <a:off x="1632929" y="647700"/>
            <a:ext cx="1757610" cy="1631779"/>
          </a:xfrm>
          <a:prstGeom prst="rect">
            <a:avLst/>
          </a:prstGeom>
        </p:spPr>
      </p:pic>
    </p:spTree>
    <p:extLst>
      <p:ext uri="{BB962C8B-B14F-4D97-AF65-F5344CB8AC3E}">
        <p14:creationId xmlns:p14="http://schemas.microsoft.com/office/powerpoint/2010/main" val="37831230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74700DFC-CC02-46CE-BA1A-A0381212C4FB}"/>
              </a:ext>
            </a:extLst>
          </p:cNvPr>
          <p:cNvGraphicFramePr>
            <a:graphicFrameLocks noGrp="1"/>
          </p:cNvGraphicFramePr>
          <p:nvPr>
            <p:extLst>
              <p:ext uri="{D42A27DB-BD31-4B8C-83A1-F6EECF244321}">
                <p14:modId xmlns:p14="http://schemas.microsoft.com/office/powerpoint/2010/main" val="520425606"/>
              </p:ext>
            </p:extLst>
          </p:nvPr>
        </p:nvGraphicFramePr>
        <p:xfrm>
          <a:off x="3468915" y="517432"/>
          <a:ext cx="8127999" cy="1960813"/>
        </p:xfrm>
        <a:graphic>
          <a:graphicData uri="http://schemas.openxmlformats.org/drawingml/2006/table">
            <a:tbl>
              <a:tblPr firstRow="1" bandRow="1">
                <a:tableStyleId>{2D5ABB26-0587-4C30-8999-92F81FD0307C}</a:tableStyleId>
              </a:tblPr>
              <a:tblGrid>
                <a:gridCol w="2709333">
                  <a:extLst>
                    <a:ext uri="{9D8B030D-6E8A-4147-A177-3AD203B41FA5}">
                      <a16:colId xmlns:a16="http://schemas.microsoft.com/office/drawing/2014/main" val="292563434"/>
                    </a:ext>
                  </a:extLst>
                </a:gridCol>
                <a:gridCol w="2709333">
                  <a:extLst>
                    <a:ext uri="{9D8B030D-6E8A-4147-A177-3AD203B41FA5}">
                      <a16:colId xmlns:a16="http://schemas.microsoft.com/office/drawing/2014/main" val="1692046329"/>
                    </a:ext>
                  </a:extLst>
                </a:gridCol>
                <a:gridCol w="2709333">
                  <a:extLst>
                    <a:ext uri="{9D8B030D-6E8A-4147-A177-3AD203B41FA5}">
                      <a16:colId xmlns:a16="http://schemas.microsoft.com/office/drawing/2014/main" val="3916771525"/>
                    </a:ext>
                  </a:extLst>
                </a:gridCol>
              </a:tblGrid>
              <a:tr h="223587">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b="1" dirty="0">
                          <a:solidFill>
                            <a:schemeClr val="bg1"/>
                          </a:solidFill>
                          <a:latin typeface="Arial" panose="020B0604020202020204" pitchFamily="34" charset="0"/>
                          <a:cs typeface="Arial" panose="020B0604020202020204" pitchFamily="34" charset="0"/>
                        </a:rPr>
                        <a:t>Design and Outcomes</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96C13D"/>
                    </a:solidFill>
                  </a:tcPr>
                </a:tc>
                <a:tc hMerge="1">
                  <a:txBody>
                    <a:bodyPr/>
                    <a:lstStyle/>
                    <a:p>
                      <a:pPr algn="ctr"/>
                      <a:endParaRPr lang="en-NZ" sz="900" b="1" dirty="0">
                        <a:solidFill>
                          <a:schemeClr val="bg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96C13D"/>
                    </a:solidFill>
                  </a:tcPr>
                </a:tc>
                <a:tc hMerge="1">
                  <a:txBody>
                    <a:bodyPr/>
                    <a:lstStyle/>
                    <a:p>
                      <a:pPr algn="ctr"/>
                      <a:endParaRPr lang="en-NZ" sz="900" b="1" dirty="0">
                        <a:solidFill>
                          <a:schemeClr val="bg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96C13D"/>
                    </a:solidFill>
                  </a:tcPr>
                </a:tc>
                <a:extLst>
                  <a:ext uri="{0D108BD9-81ED-4DB2-BD59-A6C34878D82A}">
                    <a16:rowId xmlns:a16="http://schemas.microsoft.com/office/drawing/2014/main" val="259703339"/>
                  </a:ext>
                </a:extLst>
              </a:tr>
              <a:tr h="1732213">
                <a:tc>
                  <a:txBody>
                    <a:bodyPr/>
                    <a:lstStyle/>
                    <a:p>
                      <a:pPr marR="0" algn="l" rtl="0">
                        <a:spcAft>
                          <a:spcPts val="300"/>
                        </a:spcAft>
                      </a:pPr>
                      <a:r>
                        <a:rPr lang="en-NZ" sz="800" dirty="0">
                          <a:solidFill>
                            <a:schemeClr val="bg2">
                              <a:lumMod val="10000"/>
                            </a:schemeClr>
                          </a:solidFill>
                          <a:latin typeface="Arial" panose="020B0604020202020204" pitchFamily="34" charset="0"/>
                          <a:cs typeface="Arial" panose="020B0604020202020204" pitchFamily="34" charset="0"/>
                        </a:rPr>
                        <a:t>Clearly articulated regulatory system objectives, functions and authorisations.</a:t>
                      </a:r>
                    </a:p>
                    <a:p>
                      <a:pPr marR="0" algn="l" rtl="0">
                        <a:spcAft>
                          <a:spcPts val="300"/>
                        </a:spcAft>
                      </a:pPr>
                      <a:r>
                        <a:rPr lang="en-NZ" sz="800" dirty="0">
                          <a:solidFill>
                            <a:schemeClr val="bg2">
                              <a:lumMod val="10000"/>
                            </a:schemeClr>
                          </a:solidFill>
                          <a:latin typeface="Arial" panose="020B0604020202020204" pitchFamily="34" charset="0"/>
                          <a:cs typeface="Arial" panose="020B0604020202020204" pitchFamily="34" charset="0"/>
                        </a:rPr>
                        <a:t>Clear strategy and objectives for regulatory system that consider short and long-term impacts and outcomes.</a:t>
                      </a:r>
                    </a:p>
                    <a:p>
                      <a:pPr marR="0" algn="l" rtl="0">
                        <a:spcAft>
                          <a:spcPts val="300"/>
                        </a:spcAft>
                      </a:pPr>
                      <a:r>
                        <a:rPr lang="en-NZ" sz="800" dirty="0">
                          <a:solidFill>
                            <a:schemeClr val="bg2">
                              <a:lumMod val="10000"/>
                            </a:schemeClr>
                          </a:solidFill>
                          <a:latin typeface="Arial" panose="020B0604020202020204" pitchFamily="34" charset="0"/>
                          <a:cs typeface="Arial" panose="020B0604020202020204" pitchFamily="34" charset="0"/>
                        </a:rPr>
                        <a:t>Achievement of objectives in the most cost-effective way, with the least adverse impact.</a:t>
                      </a:r>
                    </a:p>
                    <a:p>
                      <a:pPr marR="0" algn="l" rtl="0">
                        <a:spcAft>
                          <a:spcPts val="300"/>
                        </a:spcAft>
                      </a:pPr>
                      <a:r>
                        <a:rPr lang="en-NZ" sz="800" dirty="0">
                          <a:solidFill>
                            <a:schemeClr val="bg2">
                              <a:lumMod val="10000"/>
                            </a:schemeClr>
                          </a:solidFill>
                          <a:latin typeface="Arial" panose="020B0604020202020204" pitchFamily="34" charset="0"/>
                          <a:cs typeface="Arial" panose="020B0604020202020204" pitchFamily="34" charset="0"/>
                        </a:rPr>
                        <a:t>Conforms with New Zealand’s constitutional principles and legal obligations.</a:t>
                      </a:r>
                    </a:p>
                    <a:p>
                      <a:pPr marR="0" algn="l" rtl="0">
                        <a:spcAft>
                          <a:spcPts val="300"/>
                        </a:spcAft>
                      </a:pPr>
                      <a:r>
                        <a:rPr lang="en-NZ" sz="800" dirty="0">
                          <a:solidFill>
                            <a:schemeClr val="bg2">
                              <a:lumMod val="10000"/>
                            </a:schemeClr>
                          </a:solidFill>
                          <a:latin typeface="Arial" panose="020B0604020202020204" pitchFamily="34" charset="0"/>
                          <a:cs typeface="Arial" panose="020B0604020202020204" pitchFamily="34" charset="0"/>
                        </a:rPr>
                        <a:t>Policy, regulation and services are consistent with New Zealand’s international obligations, international standards and best practices.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96C13D">
                        <a:alpha val="9804"/>
                      </a:srgbClr>
                    </a:solidFill>
                  </a:tcPr>
                </a:tc>
                <a:tc>
                  <a:txBody>
                    <a:bodyPr/>
                    <a:lstStyle/>
                    <a:p>
                      <a:pPr>
                        <a:spcAft>
                          <a:spcPts val="300"/>
                        </a:spcAft>
                      </a:pPr>
                      <a:r>
                        <a:rPr lang="en-NZ" sz="800" dirty="0">
                          <a:solidFill>
                            <a:schemeClr val="bg2">
                              <a:lumMod val="10000"/>
                            </a:schemeClr>
                          </a:solidFill>
                          <a:latin typeface="Arial" panose="020B0604020202020204" pitchFamily="34" charset="0"/>
                          <a:cs typeface="Arial" panose="020B0604020202020204" pitchFamily="34" charset="0"/>
                        </a:rPr>
                        <a:t>Actively builds in Treaty of Waitangi considerations.  </a:t>
                      </a:r>
                    </a:p>
                    <a:p>
                      <a:pPr>
                        <a:spcAft>
                          <a:spcPts val="300"/>
                        </a:spcAft>
                      </a:pPr>
                      <a:r>
                        <a:rPr lang="en-NZ" sz="800" dirty="0">
                          <a:solidFill>
                            <a:schemeClr val="bg2">
                              <a:lumMod val="10000"/>
                            </a:schemeClr>
                          </a:solidFill>
                          <a:latin typeface="Arial" panose="020B0604020202020204" pitchFamily="34" charset="0"/>
                          <a:cs typeface="Arial" panose="020B0604020202020204" pitchFamily="34" charset="0"/>
                        </a:rPr>
                        <a:t>Seeks to maximise the benefits from trade e.g. cross border flows of goods, people, capital and services.</a:t>
                      </a:r>
                    </a:p>
                    <a:p>
                      <a:pPr>
                        <a:spcAft>
                          <a:spcPts val="300"/>
                        </a:spcAft>
                      </a:pPr>
                      <a:r>
                        <a:rPr lang="en-NZ" sz="800" dirty="0">
                          <a:solidFill>
                            <a:schemeClr val="bg2">
                              <a:lumMod val="10000"/>
                            </a:schemeClr>
                          </a:solidFill>
                          <a:latin typeface="Arial" panose="020B0604020202020204" pitchFamily="34" charset="0"/>
                          <a:cs typeface="Arial" panose="020B0604020202020204" pitchFamily="34" charset="0"/>
                        </a:rPr>
                        <a:t>Treats regulated parties proportionately and equitably.</a:t>
                      </a:r>
                    </a:p>
                    <a:p>
                      <a:pPr>
                        <a:spcAft>
                          <a:spcPts val="300"/>
                        </a:spcAft>
                      </a:pPr>
                      <a:r>
                        <a:rPr lang="en-NZ" sz="800" dirty="0">
                          <a:solidFill>
                            <a:schemeClr val="bg2">
                              <a:lumMod val="10000"/>
                            </a:schemeClr>
                          </a:solidFill>
                          <a:latin typeface="Arial" panose="020B0604020202020204" pitchFamily="34" charset="0"/>
                          <a:cs typeface="Arial" panose="020B0604020202020204" pitchFamily="34" charset="0"/>
                        </a:rPr>
                        <a:t>Cost/benefit of change options, including implementation issues, e.g. economic environmental, social, resourcing, etc., are identified and understood.</a:t>
                      </a:r>
                    </a:p>
                    <a:p>
                      <a:pPr>
                        <a:spcAft>
                          <a:spcPts val="300"/>
                        </a:spcAft>
                      </a:pPr>
                      <a:r>
                        <a:rPr lang="en-NZ" sz="800" dirty="0">
                          <a:solidFill>
                            <a:schemeClr val="bg2">
                              <a:lumMod val="10000"/>
                            </a:schemeClr>
                          </a:solidFill>
                          <a:latin typeface="Arial" panose="020B0604020202020204" pitchFamily="34" charset="0"/>
                          <a:cs typeface="Arial" panose="020B0604020202020204" pitchFamily="34" charset="0"/>
                        </a:rPr>
                        <a:t>Flexibility to allow regulators to adapt approach to the needs of different regulated parties.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96C13D">
                        <a:alpha val="9804"/>
                      </a:srgbClr>
                    </a:solidFill>
                  </a:tcPr>
                </a:tc>
                <a:tc>
                  <a:txBody>
                    <a:bodyPr/>
                    <a:lstStyle/>
                    <a:p>
                      <a:pPr>
                        <a:spcAft>
                          <a:spcPts val="300"/>
                        </a:spcAft>
                      </a:pPr>
                      <a:r>
                        <a:rPr lang="en-NZ" sz="800" dirty="0">
                          <a:solidFill>
                            <a:schemeClr val="bg2">
                              <a:lumMod val="10000"/>
                            </a:schemeClr>
                          </a:solidFill>
                          <a:latin typeface="Arial" panose="020B0604020202020204" pitchFamily="34" charset="0"/>
                          <a:cs typeface="Arial" panose="020B0604020202020204" pitchFamily="34" charset="0"/>
                        </a:rPr>
                        <a:t>Regulated parties are able to determine how they meet regulatory requirements. </a:t>
                      </a:r>
                    </a:p>
                    <a:p>
                      <a:pPr>
                        <a:spcAft>
                          <a:spcPts val="300"/>
                        </a:spcAft>
                      </a:pPr>
                      <a:r>
                        <a:rPr lang="en-NZ" sz="800" dirty="0">
                          <a:solidFill>
                            <a:schemeClr val="bg2">
                              <a:lumMod val="10000"/>
                            </a:schemeClr>
                          </a:solidFill>
                          <a:latin typeface="Arial" panose="020B0604020202020204" pitchFamily="34" charset="0"/>
                          <a:cs typeface="Arial" panose="020B0604020202020204" pitchFamily="34" charset="0"/>
                        </a:rPr>
                        <a:t>Opportunity during regulatory design process for affected and interested parties to scrutinise and comment on proposed statutory changes, and where appropriate participate directly.</a:t>
                      </a:r>
                    </a:p>
                    <a:p>
                      <a:pPr>
                        <a:spcAft>
                          <a:spcPts val="300"/>
                        </a:spcAft>
                      </a:pPr>
                      <a:r>
                        <a:rPr lang="en-NZ" sz="800" dirty="0">
                          <a:solidFill>
                            <a:schemeClr val="bg2">
                              <a:lumMod val="10000"/>
                            </a:schemeClr>
                          </a:solidFill>
                          <a:latin typeface="Arial" panose="020B0604020202020204" pitchFamily="34" charset="0"/>
                          <a:cs typeface="Arial" panose="020B0604020202020204" pitchFamily="34" charset="0"/>
                        </a:rPr>
                        <a:t>Established processes for dealing with conflicts (perceived or otherwise) between regulatory system outcomes. </a:t>
                      </a:r>
                    </a:p>
                    <a:p>
                      <a:pPr>
                        <a:spcAft>
                          <a:spcPts val="300"/>
                        </a:spcAft>
                      </a:pPr>
                      <a:r>
                        <a:rPr lang="en-NZ" sz="800" dirty="0">
                          <a:solidFill>
                            <a:schemeClr val="bg2">
                              <a:lumMod val="10000"/>
                            </a:schemeClr>
                          </a:solidFill>
                          <a:latin typeface="Arial" panose="020B0604020202020204" pitchFamily="34" charset="0"/>
                          <a:cs typeface="Arial" panose="020B0604020202020204" pitchFamily="34" charset="0"/>
                        </a:rPr>
                        <a:t>Risk is assigned to the appropriate party i.e. individual, company, government.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96C13D">
                        <a:alpha val="9804"/>
                      </a:srgbClr>
                    </a:solidFill>
                  </a:tcPr>
                </a:tc>
                <a:extLst>
                  <a:ext uri="{0D108BD9-81ED-4DB2-BD59-A6C34878D82A}">
                    <a16:rowId xmlns:a16="http://schemas.microsoft.com/office/drawing/2014/main" val="3466258784"/>
                  </a:ext>
                </a:extLst>
              </a:tr>
            </a:tbl>
          </a:graphicData>
        </a:graphic>
      </p:graphicFrame>
      <p:graphicFrame>
        <p:nvGraphicFramePr>
          <p:cNvPr id="5" name="Table 4">
            <a:extLst>
              <a:ext uri="{FF2B5EF4-FFF2-40B4-BE49-F238E27FC236}">
                <a16:creationId xmlns:a16="http://schemas.microsoft.com/office/drawing/2014/main" id="{8CBABE9F-D3E7-4D4D-90D8-FBB16A3A52A2}"/>
              </a:ext>
            </a:extLst>
          </p:cNvPr>
          <p:cNvGraphicFramePr>
            <a:graphicFrameLocks noGrp="1"/>
          </p:cNvGraphicFramePr>
          <p:nvPr>
            <p:extLst>
              <p:ext uri="{D42A27DB-BD31-4B8C-83A1-F6EECF244321}">
                <p14:modId xmlns:p14="http://schemas.microsoft.com/office/powerpoint/2010/main" val="4079991290"/>
              </p:ext>
            </p:extLst>
          </p:nvPr>
        </p:nvGraphicFramePr>
        <p:xfrm>
          <a:off x="3468914" y="2690223"/>
          <a:ext cx="8127999" cy="3665220"/>
        </p:xfrm>
        <a:graphic>
          <a:graphicData uri="http://schemas.openxmlformats.org/drawingml/2006/table">
            <a:tbl>
              <a:tblPr firstRow="1" bandRow="1">
                <a:tableStyleId>{2D5ABB26-0587-4C30-8999-92F81FD0307C}</a:tableStyleId>
              </a:tblPr>
              <a:tblGrid>
                <a:gridCol w="2709333">
                  <a:extLst>
                    <a:ext uri="{9D8B030D-6E8A-4147-A177-3AD203B41FA5}">
                      <a16:colId xmlns:a16="http://schemas.microsoft.com/office/drawing/2014/main" val="292563434"/>
                    </a:ext>
                  </a:extLst>
                </a:gridCol>
                <a:gridCol w="2709333">
                  <a:extLst>
                    <a:ext uri="{9D8B030D-6E8A-4147-A177-3AD203B41FA5}">
                      <a16:colId xmlns:a16="http://schemas.microsoft.com/office/drawing/2014/main" val="1692046329"/>
                    </a:ext>
                  </a:extLst>
                </a:gridCol>
                <a:gridCol w="2709333">
                  <a:extLst>
                    <a:ext uri="{9D8B030D-6E8A-4147-A177-3AD203B41FA5}">
                      <a16:colId xmlns:a16="http://schemas.microsoft.com/office/drawing/2014/main" val="3916771525"/>
                    </a:ext>
                  </a:extLst>
                </a:gridCol>
              </a:tblGrid>
              <a:tr h="22358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b="1" dirty="0">
                          <a:solidFill>
                            <a:schemeClr val="bg1"/>
                          </a:solidFill>
                          <a:latin typeface="Arial" panose="020B0604020202020204" pitchFamily="34" charset="0"/>
                          <a:cs typeface="Arial" panose="020B0604020202020204" pitchFamily="34" charset="0"/>
                        </a:rPr>
                        <a:t>Accountability</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7D9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b="1" dirty="0">
                          <a:solidFill>
                            <a:schemeClr val="bg1"/>
                          </a:solidFill>
                          <a:latin typeface="Arial" panose="020B0604020202020204" pitchFamily="34" charset="0"/>
                          <a:cs typeface="Arial" panose="020B0604020202020204" pitchFamily="34" charset="0"/>
                        </a:rPr>
                        <a:t>Culture</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7D9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b="1" dirty="0">
                          <a:solidFill>
                            <a:schemeClr val="bg1"/>
                          </a:solidFill>
                          <a:latin typeface="Arial" panose="020B0604020202020204" pitchFamily="34" charset="0"/>
                          <a:cs typeface="Arial" panose="020B0604020202020204" pitchFamily="34" charset="0"/>
                        </a:rPr>
                        <a:t>Powers and Decision-making</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7D9F"/>
                    </a:solidFill>
                  </a:tcPr>
                </a:tc>
                <a:extLst>
                  <a:ext uri="{0D108BD9-81ED-4DB2-BD59-A6C34878D82A}">
                    <a16:rowId xmlns:a16="http://schemas.microsoft.com/office/drawing/2014/main" val="259703339"/>
                  </a:ext>
                </a:extLst>
              </a:tr>
              <a:tr h="1732213">
                <a:tc>
                  <a:txBody>
                    <a:bodyPr/>
                    <a:lstStyle/>
                    <a:p>
                      <a:pPr marR="0" algn="l" rtl="0">
                        <a:spcAft>
                          <a:spcPts val="300"/>
                        </a:spcAft>
                      </a:pPr>
                      <a:r>
                        <a:rPr lang="en-NZ" sz="800" dirty="0">
                          <a:solidFill>
                            <a:schemeClr val="bg2">
                              <a:lumMod val="10000"/>
                            </a:schemeClr>
                          </a:solidFill>
                          <a:latin typeface="Arial" panose="020B0604020202020204" pitchFamily="34" charset="0"/>
                          <a:cs typeface="Arial" panose="020B0604020202020204" pitchFamily="34" charset="0"/>
                        </a:rPr>
                        <a:t>Appropriate governance and accountability arrangements, structures, policies, procedures and decision-making processes exist.</a:t>
                      </a:r>
                    </a:p>
                    <a:p>
                      <a:pPr marR="0" algn="l" rtl="0">
                        <a:spcAft>
                          <a:spcPts val="300"/>
                        </a:spcAft>
                      </a:pPr>
                      <a:r>
                        <a:rPr lang="en-NZ" sz="800" dirty="0">
                          <a:solidFill>
                            <a:schemeClr val="bg2">
                              <a:lumMod val="10000"/>
                            </a:schemeClr>
                          </a:solidFill>
                          <a:latin typeface="Arial" panose="020B0604020202020204" pitchFamily="34" charset="0"/>
                          <a:cs typeface="Arial" panose="020B0604020202020204" pitchFamily="34" charset="0"/>
                        </a:rPr>
                        <a:t>Governance is regularly (self) evaluated for effectiveness.</a:t>
                      </a:r>
                    </a:p>
                    <a:p>
                      <a:pPr marR="0" algn="l" rtl="0">
                        <a:spcAft>
                          <a:spcPts val="300"/>
                        </a:spcAft>
                      </a:pPr>
                      <a:r>
                        <a:rPr lang="en-NZ" sz="800" dirty="0">
                          <a:solidFill>
                            <a:schemeClr val="bg2">
                              <a:lumMod val="10000"/>
                            </a:schemeClr>
                          </a:solidFill>
                          <a:latin typeface="Arial" panose="020B0604020202020204" pitchFamily="34" charset="0"/>
                          <a:cs typeface="Arial" panose="020B0604020202020204" pitchFamily="34" charset="0"/>
                        </a:rPr>
                        <a:t>System leadership is well defined, reviewed periodically, and supported by effective risk-management practices.</a:t>
                      </a:r>
                    </a:p>
                    <a:p>
                      <a:pPr marR="0" algn="l" rtl="0">
                        <a:spcAft>
                          <a:spcPts val="300"/>
                        </a:spcAft>
                      </a:pPr>
                      <a:r>
                        <a:rPr lang="en-NZ" sz="800" dirty="0">
                          <a:solidFill>
                            <a:schemeClr val="bg2">
                              <a:lumMod val="10000"/>
                            </a:schemeClr>
                          </a:solidFill>
                          <a:latin typeface="Arial" panose="020B0604020202020204" pitchFamily="34" charset="0"/>
                          <a:cs typeface="Arial" panose="020B0604020202020204" pitchFamily="34" charset="0"/>
                        </a:rPr>
                        <a:t>Senior leaders have a common understanding of the system expectations, risks, and performance.</a:t>
                      </a:r>
                    </a:p>
                    <a:p>
                      <a:pPr marR="0" algn="l" rtl="0">
                        <a:spcAft>
                          <a:spcPts val="300"/>
                        </a:spcAft>
                      </a:pPr>
                      <a:r>
                        <a:rPr lang="en-NZ" sz="800" dirty="0">
                          <a:solidFill>
                            <a:schemeClr val="bg2">
                              <a:lumMod val="10000"/>
                            </a:schemeClr>
                          </a:solidFill>
                          <a:latin typeface="Arial" panose="020B0604020202020204" pitchFamily="34" charset="0"/>
                          <a:cs typeface="Arial" panose="020B0604020202020204" pitchFamily="34" charset="0"/>
                        </a:rPr>
                        <a:t>There are simple and straightforward ways to engage with regulated parties, and to hear and respond to stakeholder views.</a:t>
                      </a:r>
                    </a:p>
                    <a:p>
                      <a:pPr marR="0" algn="l" rtl="0">
                        <a:spcAft>
                          <a:spcPts val="300"/>
                        </a:spcAft>
                      </a:pPr>
                      <a:r>
                        <a:rPr lang="en-NZ" sz="800" dirty="0">
                          <a:solidFill>
                            <a:schemeClr val="bg2">
                              <a:lumMod val="10000"/>
                            </a:schemeClr>
                          </a:solidFill>
                          <a:latin typeface="Arial" panose="020B0604020202020204" pitchFamily="34" charset="0"/>
                          <a:cs typeface="Arial" panose="020B0604020202020204" pitchFamily="34" charset="0"/>
                        </a:rPr>
                        <a:t>There are appropriate mechanisms for feedback, challenge and appeal for those affected by regulatory activities.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7D9F">
                        <a:alpha val="10196"/>
                      </a:srgbClr>
                    </a:solidFill>
                  </a:tcPr>
                </a:tc>
                <a:tc>
                  <a:txBody>
                    <a:bodyPr/>
                    <a:lstStyle/>
                    <a:p>
                      <a:pPr>
                        <a:spcAft>
                          <a:spcPts val="300"/>
                        </a:spcAft>
                      </a:pPr>
                      <a:r>
                        <a:rPr lang="en-NZ" sz="800" dirty="0">
                          <a:solidFill>
                            <a:schemeClr val="bg2">
                              <a:lumMod val="10000"/>
                            </a:schemeClr>
                          </a:solidFill>
                          <a:latin typeface="Arial" panose="020B0604020202020204" pitchFamily="34" charset="0"/>
                          <a:cs typeface="Arial" panose="020B0604020202020204" pitchFamily="34" charset="0"/>
                        </a:rPr>
                        <a:t>Leaders are focused on regulatory objectives.</a:t>
                      </a:r>
                    </a:p>
                    <a:p>
                      <a:pPr>
                        <a:spcAft>
                          <a:spcPts val="300"/>
                        </a:spcAft>
                      </a:pPr>
                      <a:r>
                        <a:rPr lang="en-NZ" sz="800" dirty="0">
                          <a:solidFill>
                            <a:schemeClr val="bg2">
                              <a:lumMod val="10000"/>
                            </a:schemeClr>
                          </a:solidFill>
                          <a:latin typeface="Arial" panose="020B0604020202020204" pitchFamily="34" charset="0"/>
                          <a:cs typeface="Arial" panose="020B0604020202020204" pitchFamily="34" charset="0"/>
                        </a:rPr>
                        <a:t>Leaders set clear expectations and model expected standards of conduct. </a:t>
                      </a:r>
                    </a:p>
                    <a:p>
                      <a:pPr>
                        <a:spcAft>
                          <a:spcPts val="300"/>
                        </a:spcAft>
                      </a:pPr>
                      <a:r>
                        <a:rPr lang="en-NZ" sz="800" dirty="0">
                          <a:solidFill>
                            <a:schemeClr val="bg2">
                              <a:lumMod val="10000"/>
                            </a:schemeClr>
                          </a:solidFill>
                          <a:latin typeface="Arial" panose="020B0604020202020204" pitchFamily="34" charset="0"/>
                          <a:cs typeface="Arial" panose="020B0604020202020204" pitchFamily="34" charset="0"/>
                        </a:rPr>
                        <a:t>There is a culture of measurement and evaluation of regulatory impacts and outcomes.</a:t>
                      </a:r>
                    </a:p>
                    <a:p>
                      <a:pPr>
                        <a:spcAft>
                          <a:spcPts val="300"/>
                        </a:spcAft>
                      </a:pPr>
                      <a:r>
                        <a:rPr lang="en-NZ" sz="800" dirty="0">
                          <a:solidFill>
                            <a:schemeClr val="bg2">
                              <a:lumMod val="10000"/>
                            </a:schemeClr>
                          </a:solidFill>
                          <a:latin typeface="Arial" panose="020B0604020202020204" pitchFamily="34" charset="0"/>
                          <a:cs typeface="Arial" panose="020B0604020202020204" pitchFamily="34" charset="0"/>
                        </a:rPr>
                        <a:t>Culture promotes operational flexibility and adaptation to change.</a:t>
                      </a:r>
                    </a:p>
                    <a:p>
                      <a:pPr>
                        <a:spcAft>
                          <a:spcPts val="300"/>
                        </a:spcAft>
                      </a:pPr>
                      <a:r>
                        <a:rPr lang="en-NZ" sz="800" dirty="0">
                          <a:solidFill>
                            <a:schemeClr val="bg2">
                              <a:lumMod val="10000"/>
                            </a:schemeClr>
                          </a:solidFill>
                          <a:latin typeface="Arial" panose="020B0604020202020204" pitchFamily="34" charset="0"/>
                          <a:cs typeface="Arial" panose="020B0604020202020204" pitchFamily="34" charset="0"/>
                        </a:rPr>
                        <a:t>Culture that promotes continuous learning, continuous improvement, and health and safety.</a:t>
                      </a:r>
                    </a:p>
                    <a:p>
                      <a:pPr>
                        <a:spcAft>
                          <a:spcPts val="300"/>
                        </a:spcAft>
                      </a:pPr>
                      <a:r>
                        <a:rPr lang="en-NZ" sz="800" dirty="0">
                          <a:solidFill>
                            <a:schemeClr val="bg2">
                              <a:lumMod val="10000"/>
                            </a:schemeClr>
                          </a:solidFill>
                          <a:latin typeface="Arial" panose="020B0604020202020204" pitchFamily="34" charset="0"/>
                          <a:cs typeface="Arial" panose="020B0604020202020204" pitchFamily="34" charset="0"/>
                        </a:rPr>
                        <a:t>Culture that supports the role as an educator and facilitator of compliance.</a:t>
                      </a:r>
                    </a:p>
                    <a:p>
                      <a:pPr>
                        <a:spcAft>
                          <a:spcPts val="300"/>
                        </a:spcAft>
                      </a:pPr>
                      <a:r>
                        <a:rPr lang="en-NZ" sz="800" dirty="0">
                          <a:solidFill>
                            <a:schemeClr val="bg2">
                              <a:lumMod val="10000"/>
                            </a:schemeClr>
                          </a:solidFill>
                          <a:latin typeface="Arial" panose="020B0604020202020204" pitchFamily="34" charset="0"/>
                          <a:cs typeface="Arial" panose="020B0604020202020204" pitchFamily="34" charset="0"/>
                        </a:rPr>
                        <a:t>Staff are empowered/ incentivised to act in the long-term interests of the system.</a:t>
                      </a:r>
                    </a:p>
                    <a:p>
                      <a:pPr>
                        <a:spcAft>
                          <a:spcPts val="300"/>
                        </a:spcAft>
                      </a:pPr>
                      <a:r>
                        <a:rPr lang="en-NZ" sz="800" dirty="0">
                          <a:solidFill>
                            <a:schemeClr val="bg2">
                              <a:lumMod val="10000"/>
                            </a:schemeClr>
                          </a:solidFill>
                          <a:latin typeface="Arial" panose="020B0604020202020204" pitchFamily="34" charset="0"/>
                          <a:cs typeface="Arial" panose="020B0604020202020204" pitchFamily="34" charset="0"/>
                        </a:rPr>
                        <a:t>Safe to challenge status quo, consider different approaches, share lessons learnt, and raise risks.</a:t>
                      </a:r>
                    </a:p>
                    <a:p>
                      <a:pPr>
                        <a:spcAft>
                          <a:spcPts val="300"/>
                        </a:spcAft>
                      </a:pPr>
                      <a:r>
                        <a:rPr lang="en-NZ" sz="800" dirty="0">
                          <a:solidFill>
                            <a:schemeClr val="bg2">
                              <a:lumMod val="10000"/>
                            </a:schemeClr>
                          </a:solidFill>
                          <a:latin typeface="Arial" panose="020B0604020202020204" pitchFamily="34" charset="0"/>
                          <a:cs typeface="Arial" panose="020B0604020202020204" pitchFamily="34" charset="0"/>
                        </a:rPr>
                        <a:t>Staff can articulate how their work contributes to achieving overall system objectives. </a:t>
                      </a:r>
                    </a:p>
                    <a:p>
                      <a:pPr>
                        <a:spcAft>
                          <a:spcPts val="300"/>
                        </a:spcAft>
                      </a:pPr>
                      <a:r>
                        <a:rPr lang="en-NZ" sz="800" dirty="0">
                          <a:solidFill>
                            <a:schemeClr val="bg2">
                              <a:lumMod val="10000"/>
                            </a:schemeClr>
                          </a:solidFill>
                          <a:latin typeface="Arial" panose="020B0604020202020204" pitchFamily="34" charset="0"/>
                          <a:cs typeface="Arial" panose="020B0604020202020204" pitchFamily="34" charset="0"/>
                        </a:rPr>
                        <a:t>Staff coordinate effectively to align system activity and improve system operation. </a:t>
                      </a:r>
                    </a:p>
                    <a:p>
                      <a:pPr>
                        <a:spcAft>
                          <a:spcPts val="300"/>
                        </a:spcAft>
                      </a:pPr>
                      <a:r>
                        <a:rPr lang="en-NZ" sz="800" dirty="0">
                          <a:solidFill>
                            <a:schemeClr val="bg2">
                              <a:lumMod val="10000"/>
                            </a:schemeClr>
                          </a:solidFill>
                          <a:latin typeface="Arial" panose="020B0604020202020204" pitchFamily="34" charset="0"/>
                          <a:cs typeface="Arial" panose="020B0604020202020204" pitchFamily="34" charset="0"/>
                        </a:rPr>
                        <a:t>There is genuine partnership and collaboration with Maori in accordance with the principles of the Treaty of Waitangi.</a:t>
                      </a:r>
                    </a:p>
                    <a:p>
                      <a:pPr>
                        <a:spcAft>
                          <a:spcPts val="300"/>
                        </a:spcAft>
                      </a:pPr>
                      <a:r>
                        <a:rPr lang="en-NZ" sz="800" dirty="0">
                          <a:solidFill>
                            <a:schemeClr val="bg2">
                              <a:lumMod val="10000"/>
                            </a:schemeClr>
                          </a:solidFill>
                          <a:latin typeface="Arial" panose="020B0604020202020204" pitchFamily="34" charset="0"/>
                          <a:cs typeface="Arial" panose="020B0604020202020204" pitchFamily="34" charset="0"/>
                        </a:rPr>
                        <a:t>Well understood and articulated system value propositions.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7D9F">
                        <a:alpha val="10196"/>
                      </a:srgbClr>
                    </a:solidFill>
                  </a:tcPr>
                </a:tc>
                <a:tc>
                  <a:txBody>
                    <a:bodyPr/>
                    <a:lstStyle/>
                    <a:p>
                      <a:pPr>
                        <a:spcAft>
                          <a:spcPts val="300"/>
                        </a:spcAft>
                      </a:pPr>
                      <a:r>
                        <a:rPr lang="en-NZ" sz="800" dirty="0">
                          <a:solidFill>
                            <a:schemeClr val="bg2">
                              <a:lumMod val="10000"/>
                            </a:schemeClr>
                          </a:solidFill>
                          <a:latin typeface="Arial" panose="020B0604020202020204" pitchFamily="34" charset="0"/>
                          <a:cs typeface="Arial" panose="020B0604020202020204" pitchFamily="34" charset="0"/>
                        </a:rPr>
                        <a:t>Powers appropriate to role and function, are clearly communicated and understood.</a:t>
                      </a:r>
                    </a:p>
                    <a:p>
                      <a:pPr>
                        <a:spcAft>
                          <a:spcPts val="300"/>
                        </a:spcAft>
                      </a:pPr>
                      <a:r>
                        <a:rPr lang="en-NZ" sz="800" dirty="0">
                          <a:solidFill>
                            <a:schemeClr val="bg2">
                              <a:lumMod val="10000"/>
                            </a:schemeClr>
                          </a:solidFill>
                          <a:latin typeface="Arial" panose="020B0604020202020204" pitchFamily="34" charset="0"/>
                          <a:cs typeface="Arial" panose="020B0604020202020204" pitchFamily="34" charset="0"/>
                        </a:rPr>
                        <a:t>Clear internal rules and delegations exist, which underpin the use of powers, and appropriate oversight mechanisms. </a:t>
                      </a:r>
                    </a:p>
                    <a:p>
                      <a:pPr>
                        <a:spcAft>
                          <a:spcPts val="300"/>
                        </a:spcAft>
                      </a:pPr>
                      <a:r>
                        <a:rPr lang="en-NZ" sz="800" dirty="0">
                          <a:solidFill>
                            <a:schemeClr val="bg2">
                              <a:lumMod val="10000"/>
                            </a:schemeClr>
                          </a:solidFill>
                          <a:latin typeface="Arial" panose="020B0604020202020204" pitchFamily="34" charset="0"/>
                          <a:cs typeface="Arial" panose="020B0604020202020204" pitchFamily="34" charset="0"/>
                        </a:rPr>
                        <a:t>Robust procedures exist to support good regulatory decision making that is fair, impartial and consistent.</a:t>
                      </a:r>
                    </a:p>
                    <a:p>
                      <a:pPr>
                        <a:spcAft>
                          <a:spcPts val="300"/>
                        </a:spcAft>
                      </a:pPr>
                      <a:r>
                        <a:rPr lang="en-NZ" sz="800" dirty="0">
                          <a:solidFill>
                            <a:schemeClr val="bg2">
                              <a:lumMod val="10000"/>
                            </a:schemeClr>
                          </a:solidFill>
                          <a:latin typeface="Arial" panose="020B0604020202020204" pitchFamily="34" charset="0"/>
                          <a:cs typeface="Arial" panose="020B0604020202020204" pitchFamily="34" charset="0"/>
                        </a:rPr>
                        <a:t>Decision makers know where/when to seek guidance.</a:t>
                      </a:r>
                    </a:p>
                    <a:p>
                      <a:pPr>
                        <a:spcAft>
                          <a:spcPts val="300"/>
                        </a:spcAft>
                      </a:pPr>
                      <a:r>
                        <a:rPr lang="en-NZ" sz="800" dirty="0">
                          <a:solidFill>
                            <a:schemeClr val="bg2">
                              <a:lumMod val="10000"/>
                            </a:schemeClr>
                          </a:solidFill>
                          <a:latin typeface="Arial" panose="020B0604020202020204" pitchFamily="34" charset="0"/>
                          <a:cs typeface="Arial" panose="020B0604020202020204" pitchFamily="34" charset="0"/>
                        </a:rPr>
                        <a:t>Information about regulatory decision-making processes, including timelines and principles that inform decisions, is maintained and communicated to stakeholders.</a:t>
                      </a:r>
                    </a:p>
                    <a:p>
                      <a:pPr>
                        <a:spcAft>
                          <a:spcPts val="300"/>
                        </a:spcAft>
                      </a:pPr>
                      <a:r>
                        <a:rPr lang="en-NZ" sz="800" dirty="0">
                          <a:solidFill>
                            <a:schemeClr val="bg2">
                              <a:lumMod val="10000"/>
                            </a:schemeClr>
                          </a:solidFill>
                          <a:latin typeface="Arial" panose="020B0604020202020204" pitchFamily="34" charset="0"/>
                          <a:cs typeface="Arial" panose="020B0604020202020204" pitchFamily="34" charset="0"/>
                        </a:rPr>
                        <a:t>Clarity of role of, and relationship with, other regulatory agencies, and any gaps or overlaps. </a:t>
                      </a:r>
                    </a:p>
                    <a:p>
                      <a:pPr>
                        <a:spcAft>
                          <a:spcPts val="300"/>
                        </a:spcAft>
                      </a:pPr>
                      <a:r>
                        <a:rPr lang="en-NZ" sz="800" dirty="0">
                          <a:solidFill>
                            <a:schemeClr val="bg2">
                              <a:lumMod val="10000"/>
                            </a:schemeClr>
                          </a:solidFill>
                          <a:latin typeface="Arial" panose="020B0604020202020204" pitchFamily="34" charset="0"/>
                          <a:cs typeface="Arial" panose="020B0604020202020204" pitchFamily="34" charset="0"/>
                        </a:rPr>
                        <a:t>Effective working relationships are in place with relevant agencies.</a:t>
                      </a:r>
                    </a:p>
                    <a:p>
                      <a:pPr>
                        <a:spcAft>
                          <a:spcPts val="300"/>
                        </a:spcAft>
                      </a:pPr>
                      <a:r>
                        <a:rPr lang="en-NZ" sz="800" dirty="0">
                          <a:solidFill>
                            <a:schemeClr val="bg2">
                              <a:lumMod val="10000"/>
                            </a:schemeClr>
                          </a:solidFill>
                          <a:latin typeface="Arial" panose="020B0604020202020204" pitchFamily="34" charset="0"/>
                          <a:cs typeface="Arial" panose="020B0604020202020204" pitchFamily="34" charset="0"/>
                        </a:rPr>
                        <a:t>Understanding of how to interact with and influence other (co)/regulators.</a:t>
                      </a:r>
                    </a:p>
                    <a:p>
                      <a:pPr>
                        <a:spcAft>
                          <a:spcPts val="300"/>
                        </a:spcAft>
                      </a:pPr>
                      <a:r>
                        <a:rPr lang="en-NZ" sz="800" dirty="0">
                          <a:solidFill>
                            <a:schemeClr val="bg2">
                              <a:lumMod val="10000"/>
                            </a:schemeClr>
                          </a:solidFill>
                          <a:latin typeface="Arial" panose="020B0604020202020204" pitchFamily="34" charset="0"/>
                          <a:cs typeface="Arial" panose="020B0604020202020204" pitchFamily="34" charset="0"/>
                        </a:rPr>
                        <a:t>There are methods in place for empowering parties to intervene to help achieve regulatory outcomes.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7D9F">
                        <a:alpha val="10196"/>
                      </a:srgbClr>
                    </a:solidFill>
                  </a:tcPr>
                </a:tc>
                <a:extLst>
                  <a:ext uri="{0D108BD9-81ED-4DB2-BD59-A6C34878D82A}">
                    <a16:rowId xmlns:a16="http://schemas.microsoft.com/office/drawing/2014/main" val="3466258784"/>
                  </a:ext>
                </a:extLst>
              </a:tr>
            </a:tbl>
          </a:graphicData>
        </a:graphic>
      </p:graphicFrame>
      <p:pic>
        <p:nvPicPr>
          <p:cNvPr id="6" name="Picture 5" descr="Graphical user interface&#10;&#10;Description automatically generated">
            <a:extLst>
              <a:ext uri="{FF2B5EF4-FFF2-40B4-BE49-F238E27FC236}">
                <a16:creationId xmlns:a16="http://schemas.microsoft.com/office/drawing/2014/main" id="{C9FE7DF0-06B7-4A32-BF55-90C431C37AF8}"/>
              </a:ext>
            </a:extLst>
          </p:cNvPr>
          <p:cNvPicPr>
            <a:picLocks noChangeAspect="1"/>
          </p:cNvPicPr>
          <p:nvPr/>
        </p:nvPicPr>
        <p:blipFill rotWithShape="1">
          <a:blip r:embed="rId2">
            <a:extLst>
              <a:ext uri="{28A0092B-C50C-407E-A947-70E740481C1C}">
                <a14:useLocalDpi xmlns:a14="http://schemas.microsoft.com/office/drawing/2010/main" val="0"/>
              </a:ext>
            </a:extLst>
          </a:blip>
          <a:srcRect t="71763" r="44500"/>
          <a:stretch/>
        </p:blipFill>
        <p:spPr>
          <a:xfrm>
            <a:off x="1711304" y="491305"/>
            <a:ext cx="1757610" cy="1562099"/>
          </a:xfrm>
          <a:prstGeom prst="rect">
            <a:avLst/>
          </a:prstGeom>
        </p:spPr>
      </p:pic>
      <p:pic>
        <p:nvPicPr>
          <p:cNvPr id="7" name="Picture 6" descr="Graphical user interface&#10;&#10;Description automatically generated">
            <a:extLst>
              <a:ext uri="{FF2B5EF4-FFF2-40B4-BE49-F238E27FC236}">
                <a16:creationId xmlns:a16="http://schemas.microsoft.com/office/drawing/2014/main" id="{89A4B7E3-57FB-4A08-9E5F-1957D5E3EFDE}"/>
              </a:ext>
            </a:extLst>
          </p:cNvPr>
          <p:cNvPicPr>
            <a:picLocks noChangeAspect="1"/>
          </p:cNvPicPr>
          <p:nvPr/>
        </p:nvPicPr>
        <p:blipFill rotWithShape="1">
          <a:blip r:embed="rId2">
            <a:extLst>
              <a:ext uri="{28A0092B-C50C-407E-A947-70E740481C1C}">
                <a14:useLocalDpi xmlns:a14="http://schemas.microsoft.com/office/drawing/2010/main" val="0"/>
              </a:ext>
            </a:extLst>
          </a:blip>
          <a:srcRect t="34152" r="44500" b="36423"/>
          <a:stretch/>
        </p:blipFill>
        <p:spPr>
          <a:xfrm>
            <a:off x="1876732" y="2690946"/>
            <a:ext cx="1757610" cy="1627847"/>
          </a:xfrm>
          <a:prstGeom prst="rect">
            <a:avLst/>
          </a:prstGeom>
        </p:spPr>
      </p:pic>
    </p:spTree>
    <p:extLst>
      <p:ext uri="{BB962C8B-B14F-4D97-AF65-F5344CB8AC3E}">
        <p14:creationId xmlns:p14="http://schemas.microsoft.com/office/powerpoint/2010/main" val="27123765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spe:Receivers xmlns:spe="http://schemas.microsoft.com/sharepoint/events">
  <Receiver>
    <Name/>
    <Synchronization>Asynchronous</Synchronization>
    <Type>10003</Type>
    <SequenceNumber>10000</SequenceNumber>
    <Url/>
    <Assembly>RecordPoint.Active.UI, Version=1.0.0.0, Culture=neutral, PublicKeyToken=d49476ae5b650bf3</Assembly>
    <Class>RecordPoint.Active.UI.Events.WorkflowItemEventReceiver</Class>
    <Data/>
    <Filter/>
  </Receiver>
  <Receiver>
    <Name/>
    <Synchronization>Synchronous</Synchronization>
    <Type>3</Type>
    <SequenceNumber>10000</SequenceNumber>
    <Url/>
    <Assembly>RecordPoint.Active.UI, Version=1.0.0.0, Culture=neutral, PublicKeyToken=d49476ae5b650bf3</Assembly>
    <Class>RecordPoint.Active.UI.Events.WorkflowItemEventReceiver</Class>
    <Data/>
    <Filter/>
  </Receiver>
  <Receiver>
    <Name/>
    <Synchronization>Asynchronous</Synchronization>
    <Type>10009</Type>
    <SequenceNumber>10000</SequenceNumber>
    <Url/>
    <Assembly>RecordPoint.Active.UI, Version=1.0.0.0, Culture=neutral, PublicKeyToken=d49476ae5b650bf3</Assembly>
    <Class>RecordPoint.Active.UI.Events.WorkflowItemEventReceiver</Class>
    <Data/>
    <Filter/>
  </Receiver>
  <Receiver>
    <Name/>
    <Synchronization>Synchronous</Synchronization>
    <Type>9</Type>
    <SequenceNumber>10000</SequenceNumber>
    <Url/>
    <Assembly>RecordPoint.Active.UI, Version=1.0.0.0, Culture=neutral, PublicKeyToken=d49476ae5b650bf3</Assembly>
    <Class>RecordPoint.Active.UI.Events.WorkflowItemEventReceiver</Class>
    <Data/>
    <Filter/>
  </Receiver>
  <Receiver>
    <Name/>
    <Synchronization>Asynchronous</Synchronization>
    <Type>10103</Type>
    <SequenceNumber>10000</SequenceNumber>
    <Url/>
    <Assembly>RecordPoint.Active.UI, Version=1.0.0.0, Culture=neutral, PublicKeyToken=d49476ae5b650bf3</Assembly>
    <Class>RecordPoint.Active.UI.Events.WorkflowListEventReceiver</Class>
    <Data/>
    <Filter/>
  </Receiver>
  <Receiver>
    <Name/>
    <Synchronization>Synchronous</Synchronization>
    <Type>102</Type>
    <SequenceNumber>10000</SequenceNumber>
    <Url/>
    <Assembly>RecordPoint.Active.UI, Version=1.0.0.0, Culture=neutral, PublicKeyToken=d49476ae5b650bf3</Assembly>
    <Class>RecordPoint.Active.UI.Events.WorkflowListEventReceiver</Class>
    <Data/>
    <Filter/>
  </Receiver>
  <Receiver>
    <Name/>
    <Synchronization>Asynchronous</Synchronization>
    <Type>10105</Type>
    <SequenceNumber>10000</SequenceNumber>
    <Url/>
    <Assembly>RecordPoint.Active.UI, Version=1.0.0.0, Culture=neutral, PublicKeyToken=d49476ae5b650bf3</Assembly>
    <Class>RecordPoint.Active.UI.Events.WorkflowListEventReceiver</Class>
    <Data/>
    <Filter/>
  </Receiver>
  <Receiver>
    <Name/>
    <Synchronization>Synchronous</Synchronization>
    <Type>105</Type>
    <SequenceNumber>10000</SequenceNumber>
    <Url/>
    <Assembly>RecordPoint.Active.UI, Version=1.0.0.0, Culture=neutral, PublicKeyToken=d49476ae5b650bf3</Assembly>
    <Class>RecordPoint.Active.UI.Events.WorkflowListEventReceiver</Class>
    <Data/>
    <Filter/>
  </Receiver>
  <Receiver>
    <Name/>
    <Synchronization>Asynchronous</Synchronization>
    <Type>10002</Type>
    <SequenceNumber>10000</SequenceNumber>
    <Url/>
    <Assembly>RecordPoint.Active.UI, Version=1.0.0.0, Culture=neutral, PublicKeyToken=d49476ae5b650bf3</Assembly>
    <Class>RecordPoint.Active.UI.Events.WorkflowItemEventReceiver</Class>
    <Data/>
    <Filter/>
  </Receiver>
  <Receiver>
    <Name/>
    <Synchronization>Synchronous</Synchronization>
    <Type>2</Type>
    <SequenceNumber>10000</SequenceNumber>
    <Url/>
    <Assembly>RecordPoint.Active.UI, Version=1.0.0.0, Culture=neutral, PublicKeyToken=d49476ae5b650bf3</Assembly>
    <Class>RecordPoint.Active.UI.Events.WorkflowItemEventReceiver</Class>
    <Data/>
    <Filter/>
  </Receiver>
</spe:Receivers>
</file>

<file path=customXml/item3.xml><?xml version="1.0" encoding="utf-8"?>
<ct:contentTypeSchema xmlns:ct="http://schemas.microsoft.com/office/2006/metadata/contentType" xmlns:ma="http://schemas.microsoft.com/office/2006/metadata/properties/metaAttributes" ct:_="" ma:_="" ma:contentTypeName="Word Document" ma:contentTypeID="0x0101005496552013C0BA46BE88192D5C6EB20B00BC7B51C3C3DA487E91D1E0ED95F8C85C00C18556356C72644487D3A5566A42319A" ma:contentTypeVersion="6" ma:contentTypeDescription="Create a new Word Document" ma:contentTypeScope="" ma:versionID="df8e96845689a76c37ae905d75d7f063">
  <xsd:schema xmlns:xsd="http://www.w3.org/2001/XMLSchema" xmlns:xs="http://www.w3.org/2001/XMLSchema" xmlns:p="http://schemas.microsoft.com/office/2006/metadata/properties" xmlns:ns3="01be4277-2979-4a68-876d-b92b25fceece" xmlns:ns4="4990be1d-d249-4277-8864-01821093312e" xmlns:ns6="65c487d9-0342-4d24-ac12-f51e7e17f956" targetNamespace="http://schemas.microsoft.com/office/2006/metadata/properties" ma:root="true" ma:fieldsID="72b76854ff88948009070e9ef59de755" ns3:_="" ns4:_="" ns6:_="">
    <xsd:import namespace="01be4277-2979-4a68-876d-b92b25fceece"/>
    <xsd:import namespace="4990be1d-d249-4277-8864-01821093312e"/>
    <xsd:import namespace="65c487d9-0342-4d24-ac12-f51e7e17f956"/>
    <xsd:element name="properties">
      <xsd:complexType>
        <xsd:sequence>
          <xsd:element name="documentManagement">
            <xsd:complexType>
              <xsd:all>
                <xsd:element ref="ns3:C3TopicNote" minOccurs="0"/>
                <xsd:element ref="ns4:TaxKeywordTaxHTField" minOccurs="0"/>
                <xsd:element ref="ns4:TaxCatchAll" minOccurs="0"/>
                <xsd:element ref="ns4:TaxCatchAllLabel" minOccurs="0"/>
                <xsd:element ref="ns4:k524c6e382f54d84a47fb2693458fdc0" minOccurs="0"/>
                <xsd:element ref="ns4:SharedWithUsers" minOccurs="0"/>
                <xsd:element ref="ns6:Pinne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1be4277-2979-4a68-876d-b92b25fceece" elementFormDefault="qualified">
    <xsd:import namespace="http://schemas.microsoft.com/office/2006/documentManagement/types"/>
    <xsd:import namespace="http://schemas.microsoft.com/office/infopath/2007/PartnerControls"/>
    <xsd:element name="C3TopicNote" ma:index="9" nillable="true" ma:taxonomy="true" ma:internalName="C3TopicNote" ma:taxonomyFieldName="C3Topic" ma:displayName="Topic" ma:readOnly="false" ma:default="" ma:fieldId="{6a3fe89f-a6dd-4490-a9c1-3ef38d67b8c7}" ma:sspId="3bfd400a-bb0f-42a8-a885-98b592a0f767" ma:termSetId="caea11ae-e762-4d12-9b8c-b4766b112284"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4990be1d-d249-4277-8864-01821093312e" elementFormDefault="qualified">
    <xsd:import namespace="http://schemas.microsoft.com/office/2006/documentManagement/types"/>
    <xsd:import namespace="http://schemas.microsoft.com/office/infopath/2007/PartnerControls"/>
    <xsd:element name="TaxKeywordTaxHTField" ma:index="11" nillable="true" ma:taxonomy="true" ma:internalName="TaxKeywordTaxHTField" ma:taxonomyFieldName="TaxKeyword" ma:displayName="Enterprise Keywords" ma:fieldId="{23f27201-bee3-471e-b2e7-b64fd8b7ca38}" ma:taxonomyMulti="true" ma:sspId="3bfd400a-bb0f-42a8-a885-98b592a0f767" ma:termSetId="00000000-0000-0000-0000-000000000000" ma:anchorId="00000000-0000-0000-0000-000000000000" ma:open="true" ma:isKeyword="true">
      <xsd:complexType>
        <xsd:sequence>
          <xsd:element ref="pc:Terms" minOccurs="0" maxOccurs="1"/>
        </xsd:sequence>
      </xsd:complexType>
    </xsd:element>
    <xsd:element name="TaxCatchAll" ma:index="12" nillable="true" ma:displayName="Taxonomy Catch All Column" ma:description="" ma:hidden="true" ma:list="{abb44abe-65ca-4ba6-9b61-126117be472e}" ma:internalName="TaxCatchAll" ma:showField="CatchAllData" ma:web="4990be1d-d249-4277-8864-01821093312e">
      <xsd:complexType>
        <xsd:complexContent>
          <xsd:extension base="dms:MultiChoiceLookup">
            <xsd:sequence>
              <xsd:element name="Value" type="dms:Lookup" maxOccurs="unbounded" minOccurs="0" nillable="true"/>
            </xsd:sequence>
          </xsd:extension>
        </xsd:complexContent>
      </xsd:complexType>
    </xsd:element>
    <xsd:element name="TaxCatchAllLabel" ma:index="13" nillable="true" ma:displayName="Taxonomy Catch All Column1" ma:description="" ma:hidden="true" ma:list="{abb44abe-65ca-4ba6-9b61-126117be472e}" ma:internalName="TaxCatchAllLabel" ma:readOnly="true" ma:showField="CatchAllDataLabel" ma:web="4990be1d-d249-4277-8864-01821093312e">
      <xsd:complexType>
        <xsd:complexContent>
          <xsd:extension base="dms:MultiChoiceLookup">
            <xsd:sequence>
              <xsd:element name="Value" type="dms:Lookup" maxOccurs="unbounded" minOccurs="0" nillable="true"/>
            </xsd:sequence>
          </xsd:extension>
        </xsd:complexContent>
      </xsd:complexType>
    </xsd:element>
    <xsd:element name="k524c6e382f54d84a47fb2693458fdc0" ma:index="14" nillable="true" ma:taxonomy="true" ma:internalName="k524c6e382f54d84a47fb2693458fdc0" ma:taxonomyFieldName="MPISecurityClassification" ma:displayName="Security Classification" ma:default="1;#None|cf402fa0-b6a8-49a7-a22e-a95b6152c608" ma:fieldId="{4524c6e3-82f5-4d84-a47f-b2693458fdc0}" ma:sspId="3bfd400a-bb0f-42a8-a885-98b592a0f767" ma:termSetId="0585e480-f249-45e9-9d9a-827200d7ed08" ma:anchorId="00000000-0000-0000-0000-000000000000" ma:open="false" ma:isKeyword="false">
      <xsd:complexType>
        <xsd:sequence>
          <xsd:element ref="pc:Terms" minOccurs="0" maxOccurs="1"/>
        </xsd:sequence>
      </xsd:complexType>
    </xsd:element>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65c487d9-0342-4d24-ac12-f51e7e17f956" elementFormDefault="qualified">
    <xsd:import namespace="http://schemas.microsoft.com/office/2006/documentManagement/types"/>
    <xsd:import namespace="http://schemas.microsoft.com/office/infopath/2007/PartnerControls"/>
    <xsd:element name="Pinned" ma:index="18" nillable="true" ma:displayName="Pinned" ma:default="0" ma:internalName="Pinned">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C3TopicNote xmlns="01be4277-2979-4a68-876d-b92b25fceece">
      <Terms xmlns="http://schemas.microsoft.com/office/infopath/2007/PartnerControls"/>
    </C3TopicNote>
    <TaxCatchAll xmlns="4990be1d-d249-4277-8864-01821093312e">
      <Value>1</Value>
    </TaxCatchAll>
    <TaxKeywordTaxHTField xmlns="4990be1d-d249-4277-8864-01821093312e">
      <Terms xmlns="http://schemas.microsoft.com/office/infopath/2007/PartnerControls"/>
    </TaxKeywordTaxHTField>
    <k524c6e382f54d84a47fb2693458fdc0 xmlns="4990be1d-d249-4277-8864-01821093312e">
      <Terms xmlns="http://schemas.microsoft.com/office/infopath/2007/PartnerControls">
        <TermInfo xmlns="http://schemas.microsoft.com/office/infopath/2007/PartnerControls">
          <TermName xmlns="http://schemas.microsoft.com/office/infopath/2007/PartnerControls">None</TermName>
          <TermId xmlns="http://schemas.microsoft.com/office/infopath/2007/PartnerControls">cf402fa0-b6a8-49a7-a22e-a95b6152c608</TermId>
        </TermInfo>
      </Terms>
    </k524c6e382f54d84a47fb2693458fdc0>
    <Pinned xmlns="65c487d9-0342-4d24-ac12-f51e7e17f956">false</Pinned>
  </documentManagement>
</p:properties>
</file>

<file path=customXml/itemProps1.xml><?xml version="1.0" encoding="utf-8"?>
<ds:datastoreItem xmlns:ds="http://schemas.openxmlformats.org/officeDocument/2006/customXml" ds:itemID="{530463AD-04CE-4ABA-87AA-AEDBA8EF9CB9}">
  <ds:schemaRefs>
    <ds:schemaRef ds:uri="http://schemas.microsoft.com/sharepoint/v3/contenttype/forms"/>
  </ds:schemaRefs>
</ds:datastoreItem>
</file>

<file path=customXml/itemProps2.xml><?xml version="1.0" encoding="utf-8"?>
<ds:datastoreItem xmlns:ds="http://schemas.openxmlformats.org/officeDocument/2006/customXml" ds:itemID="{EC3D149A-0153-470E-B5A1-A105B000EAA4}">
  <ds:schemaRefs>
    <ds:schemaRef ds:uri="http://schemas.microsoft.com/sharepoint/events"/>
  </ds:schemaRefs>
</ds:datastoreItem>
</file>

<file path=customXml/itemProps3.xml><?xml version="1.0" encoding="utf-8"?>
<ds:datastoreItem xmlns:ds="http://schemas.openxmlformats.org/officeDocument/2006/customXml" ds:itemID="{656E0A97-1541-42C5-BF7C-48EE0D0AD65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1be4277-2979-4a68-876d-b92b25fceece"/>
    <ds:schemaRef ds:uri="4990be1d-d249-4277-8864-01821093312e"/>
    <ds:schemaRef ds:uri="65c487d9-0342-4d24-ac12-f51e7e17f95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465E8B4A-3215-4CBD-9DB0-5FB209ECF521}">
  <ds:schemaRefs>
    <ds:schemaRef ds:uri="http://schemas.microsoft.com/office/2006/metadata/properties"/>
    <ds:schemaRef ds:uri="http://schemas.microsoft.com/office/infopath/2007/PartnerControls"/>
    <ds:schemaRef ds:uri="01be4277-2979-4a68-876d-b92b25fceece"/>
    <ds:schemaRef ds:uri="4990be1d-d249-4277-8864-01821093312e"/>
    <ds:schemaRef ds:uri="65c487d9-0342-4d24-ac12-f51e7e17f956"/>
  </ds:schemaRefs>
</ds:datastoreItem>
</file>

<file path=docProps/app.xml><?xml version="1.0" encoding="utf-8"?>
<Properties xmlns="http://schemas.openxmlformats.org/officeDocument/2006/extended-properties" xmlns:vt="http://schemas.openxmlformats.org/officeDocument/2006/docPropsVTypes">
  <Template>Office Theme</Template>
  <TotalTime>218</TotalTime>
  <Words>1310</Words>
  <Application>Microsoft Office PowerPoint</Application>
  <PresentationFormat>Widescreen</PresentationFormat>
  <Paragraphs>94</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Daniela Orru (Dani)</dc:creator>
  <cp:lastModifiedBy>Steven Butcher</cp:lastModifiedBy>
  <cp:revision>12</cp:revision>
  <dcterms:created xsi:type="dcterms:W3CDTF">2021-08-17T02:11:57Z</dcterms:created>
  <dcterms:modified xsi:type="dcterms:W3CDTF">2021-12-16T01:28:46Z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0x0101005496552013C0BA46BE88192D5C6EB20B00BC7B51C3C3DA487E91D1E0ED95F8C85C00C18556356C72644487D3A5566A42319A</vt:lpwstr>
  </property>
  <property fmtid="{D5CDD505-2E9C-101B-9397-08002B2CF9AE}" pid="3" name="RecordPoint_WorkflowType">
    <vt:lpwstr>ActiveSubmitStub</vt:lpwstr>
  </property>
  <property fmtid="{D5CDD505-2E9C-101B-9397-08002B2CF9AE}" pid="4" name="RecordPoint_ActiveItemSiteId">
    <vt:lpwstr>{79c5c1ec-b9eb-4e45-b7a4-007da61a5840}</vt:lpwstr>
  </property>
  <property fmtid="{D5CDD505-2E9C-101B-9397-08002B2CF9AE}" pid="5" name="RecordPoint_ActiveItemListId">
    <vt:lpwstr>{65c487d9-0342-4d24-ac12-f51e7e17f956}</vt:lpwstr>
  </property>
  <property fmtid="{D5CDD505-2E9C-101B-9397-08002B2CF9AE}" pid="6" name="RecordPoint_ActiveItemUniqueId">
    <vt:lpwstr>{a3fff6a2-e94e-4713-96f9-8752093a75db}</vt:lpwstr>
  </property>
  <property fmtid="{D5CDD505-2E9C-101B-9397-08002B2CF9AE}" pid="7" name="RecordPoint_ActiveItemWebId">
    <vt:lpwstr>{f45659ab-15ef-4af5-8330-92ce4417a9f5}</vt:lpwstr>
  </property>
  <property fmtid="{D5CDD505-2E9C-101B-9397-08002B2CF9AE}" pid="8" name="TaxKeyword">
    <vt:lpwstr/>
  </property>
  <property fmtid="{D5CDD505-2E9C-101B-9397-08002B2CF9AE}" pid="9" name="MPISecurityClassification">
    <vt:lpwstr>1;#None|cf402fa0-b6a8-49a7-a22e-a95b6152c608</vt:lpwstr>
  </property>
  <property fmtid="{D5CDD505-2E9C-101B-9397-08002B2CF9AE}" pid="10" name="C3Topic">
    <vt:lpwstr/>
  </property>
  <property fmtid="{D5CDD505-2E9C-101B-9397-08002B2CF9AE}" pid="11" name="RecordPoint_RecordNumberSubmitted">
    <vt:lpwstr>R0007014913</vt:lpwstr>
  </property>
  <property fmtid="{D5CDD505-2E9C-101B-9397-08002B2CF9AE}" pid="12" name="RecordPoint_SubmissionCompleted">
    <vt:lpwstr>2021-11-03T01:46:54.6738591+13:00</vt:lpwstr>
  </property>
</Properties>
</file>